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notesMasterIdLst>
    <p:notesMasterId r:id="rId29"/>
  </p:notesMasterIdLst>
  <p:handoutMasterIdLst>
    <p:handoutMasterId r:id="rId30"/>
  </p:handoutMasterIdLst>
  <p:sldIdLst>
    <p:sldId id="490" r:id="rId2"/>
    <p:sldId id="479" r:id="rId3"/>
    <p:sldId id="489" r:id="rId4"/>
    <p:sldId id="482" r:id="rId5"/>
    <p:sldId id="508" r:id="rId6"/>
    <p:sldId id="493" r:id="rId7"/>
    <p:sldId id="504" r:id="rId8"/>
    <p:sldId id="484" r:id="rId9"/>
    <p:sldId id="491" r:id="rId10"/>
    <p:sldId id="509" r:id="rId11"/>
    <p:sldId id="501" r:id="rId12"/>
    <p:sldId id="502" r:id="rId13"/>
    <p:sldId id="503" r:id="rId14"/>
    <p:sldId id="506" r:id="rId15"/>
    <p:sldId id="492" r:id="rId16"/>
    <p:sldId id="496" r:id="rId17"/>
    <p:sldId id="494" r:id="rId18"/>
    <p:sldId id="510" r:id="rId19"/>
    <p:sldId id="495" r:id="rId20"/>
    <p:sldId id="483" r:id="rId21"/>
    <p:sldId id="507" r:id="rId22"/>
    <p:sldId id="497" r:id="rId23"/>
    <p:sldId id="498" r:id="rId24"/>
    <p:sldId id="505" r:id="rId25"/>
    <p:sldId id="499" r:id="rId26"/>
    <p:sldId id="500" r:id="rId27"/>
    <p:sldId id="486" r:id="rId28"/>
  </p:sldIdLst>
  <p:sldSz cx="12192000" cy="6858000"/>
  <p:notesSz cx="7315200" cy="96012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Tahoma" panose="020B0604030504040204" pitchFamily="34" charset="0"/>
        <a:ea typeface="ヒラギノ角ゴ ProN W6"/>
        <a:cs typeface="ヒラギノ角ゴ ProN W6"/>
        <a:sym typeface="Tahoma" panose="020B060403050404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Tahoma" panose="020B0604030504040204" pitchFamily="34" charset="0"/>
        <a:ea typeface="ヒラギノ角ゴ ProN W6"/>
        <a:cs typeface="ヒラギノ角ゴ ProN W6"/>
        <a:sym typeface="Tahoma" panose="020B060403050404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Tahoma" panose="020B0604030504040204" pitchFamily="34" charset="0"/>
        <a:ea typeface="ヒラギノ角ゴ ProN W6"/>
        <a:cs typeface="ヒラギノ角ゴ ProN W6"/>
        <a:sym typeface="Tahoma" panose="020B060403050404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Tahoma" panose="020B0604030504040204" pitchFamily="34" charset="0"/>
        <a:ea typeface="ヒラギノ角ゴ ProN W6"/>
        <a:cs typeface="ヒラギノ角ゴ ProN W6"/>
        <a:sym typeface="Tahoma" panose="020B060403050404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Tahoma" panose="020B0604030504040204" pitchFamily="34" charset="0"/>
        <a:ea typeface="ヒラギノ角ゴ ProN W6"/>
        <a:cs typeface="ヒラギノ角ゴ ProN W6"/>
        <a:sym typeface="Tahoma" panose="020B0604030504040204" pitchFamily="34" charset="0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Tahoma" panose="020B0604030504040204" pitchFamily="34" charset="0"/>
        <a:ea typeface="ヒラギノ角ゴ ProN W6"/>
        <a:cs typeface="ヒラギノ角ゴ ProN W6"/>
        <a:sym typeface="Tahoma" panose="020B0604030504040204" pitchFamily="34" charset="0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Tahoma" panose="020B0604030504040204" pitchFamily="34" charset="0"/>
        <a:ea typeface="ヒラギノ角ゴ ProN W6"/>
        <a:cs typeface="ヒラギノ角ゴ ProN W6"/>
        <a:sym typeface="Tahoma" panose="020B0604030504040204" pitchFamily="34" charset="0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Tahoma" panose="020B0604030504040204" pitchFamily="34" charset="0"/>
        <a:ea typeface="ヒラギノ角ゴ ProN W6"/>
        <a:cs typeface="ヒラギノ角ゴ ProN W6"/>
        <a:sym typeface="Tahoma" panose="020B0604030504040204" pitchFamily="34" charset="0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Tahoma" panose="020B0604030504040204" pitchFamily="34" charset="0"/>
        <a:ea typeface="ヒラギノ角ゴ ProN W6"/>
        <a:cs typeface="ヒラギノ角ゴ ProN W6"/>
        <a:sym typeface="Tahom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Ernsting" initials="SE" lastIdx="5" clrIdx="0">
    <p:extLst>
      <p:ext uri="{19B8F6BF-5375-455C-9EA6-DF929625EA0E}">
        <p15:presenceInfo xmlns:p15="http://schemas.microsoft.com/office/powerpoint/2012/main" userId="S::Stephanie.Ernsting@amcor.com::99ae09c4-865d-492a-ad0a-6138d76e1c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1D43"/>
    <a:srgbClr val="2A1D43"/>
    <a:srgbClr val="442F6F"/>
    <a:srgbClr val="952C2C"/>
    <a:srgbClr val="680000"/>
    <a:srgbClr val="451F49"/>
    <a:srgbClr val="3F2A64"/>
    <a:srgbClr val="1E1531"/>
    <a:srgbClr val="2D1F4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434" autoAdjust="0"/>
  </p:normalViewPr>
  <p:slideViewPr>
    <p:cSldViewPr>
      <p:cViewPr varScale="1">
        <p:scale>
          <a:sx n="65" d="100"/>
          <a:sy n="65" d="100"/>
        </p:scale>
        <p:origin x="84" y="11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20208"/>
    </p:cViewPr>
  </p:sorterViewPr>
  <p:notesViewPr>
    <p:cSldViewPr>
      <p:cViewPr varScale="1">
        <p:scale>
          <a:sx n="48" d="100"/>
          <a:sy n="48" d="100"/>
        </p:scale>
        <p:origin x="3374" y="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09T17:23:58.214" idx="1">
    <p:pos x="10" y="10"/>
    <p:text>Remove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09T17:30:04.851" idx="2">
    <p:pos x="10" y="10"/>
    <p:text>Take out all of these words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09T17:45:48.855" idx="3">
    <p:pos x="10" y="10"/>
    <p:text>Take out the words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09T17:51:56.705" idx="4">
    <p:pos x="10" y="10"/>
    <p:text>Take out all words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09T17:59:59.093" idx="5">
    <p:pos x="10" y="10"/>
    <p:text>This is about National, not the local chapters, I think we should remove this quote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38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0" tIns="47876" rIns="95750" bIns="47876" numCol="1" anchor="t" anchorCtr="0" compatLnSpc="1">
            <a:prstTxWarp prst="textNoShape">
              <a:avLst/>
            </a:prstTxWarp>
          </a:bodyPr>
          <a:lstStyle>
            <a:lvl1pPr defTabSz="957263" eaLnBrk="0" hangingPunct="0">
              <a:defRPr sz="1200">
                <a:ea typeface="ヒラギノ角ゴ ProN W6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0" tIns="47876" rIns="95750" bIns="47876" numCol="1" anchor="t" anchorCtr="0" compatLnSpc="1">
            <a:prstTxWarp prst="textNoShape">
              <a:avLst/>
            </a:prstTxWarp>
          </a:bodyPr>
          <a:lstStyle>
            <a:lvl1pPr algn="r" defTabSz="957263" eaLnBrk="0" hangingPunct="0">
              <a:defRPr sz="1200">
                <a:ea typeface="ヒラギノ角ゴ ProN W6" pitchFamily="-111" charset="-128"/>
                <a:cs typeface="+mn-cs"/>
              </a:defRPr>
            </a:lvl1pPr>
          </a:lstStyle>
          <a:p>
            <a:pPr>
              <a:defRPr/>
            </a:pPr>
            <a:fld id="{2C12586F-6901-4701-9D43-411F0AE00C9E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2475"/>
            <a:ext cx="58515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0" tIns="47876" rIns="95750" bIns="478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0" tIns="47876" rIns="95750" bIns="47876" numCol="1" anchor="b" anchorCtr="0" compatLnSpc="1">
            <a:prstTxWarp prst="textNoShape">
              <a:avLst/>
            </a:prstTxWarp>
          </a:bodyPr>
          <a:lstStyle>
            <a:lvl1pPr defTabSz="957263" eaLnBrk="0" hangingPunct="0">
              <a:defRPr sz="1200">
                <a:ea typeface="ヒラギノ角ゴ ProN W6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0" tIns="47876" rIns="95750" bIns="47876" numCol="1" anchor="b" anchorCtr="0" compatLnSpc="1">
            <a:prstTxWarp prst="textNoShape">
              <a:avLst/>
            </a:prstTxWarp>
          </a:bodyPr>
          <a:lstStyle>
            <a:lvl1pPr algn="r" defTabSz="957263" eaLnBrk="0" hangingPunct="0">
              <a:defRPr sz="1200"/>
            </a:lvl1pPr>
          </a:lstStyle>
          <a:p>
            <a:fld id="{DFD15002-8425-49C2-96F6-C4523E8EB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441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B18D05-7FDE-4940-A4A9-38F4696A4C25}"/>
              </a:ext>
            </a:extLst>
          </p:cNvPr>
          <p:cNvSpPr/>
          <p:nvPr userDrawn="1"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442F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1D13F-955E-4AD4-98F0-4C737D971A8A}"/>
              </a:ext>
            </a:extLst>
          </p:cNvPr>
          <p:cNvSpPr txBox="1"/>
          <p:nvPr userDrawn="1"/>
        </p:nvSpPr>
        <p:spPr>
          <a:xfrm>
            <a:off x="10423592" y="6343651"/>
            <a:ext cx="169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kern="1200" dirty="0">
                <a:solidFill>
                  <a:schemeClr val="bg1"/>
                </a:solidFill>
                <a:effectLst/>
                <a:latin typeface="Tahoma" pitchFamily="34" charset="0"/>
                <a:ea typeface="ヒラギノ角ゴ ProN W6"/>
                <a:cs typeface="ヒラギノ角ゴ ProN W6"/>
                <a:sym typeface="Tahoma" pitchFamily="34" charset="0"/>
              </a:rPr>
              <a:t>© 2021 API Fund for </a:t>
            </a:r>
            <a:br>
              <a:rPr lang="en-US" sz="1100" kern="1200" dirty="0">
                <a:solidFill>
                  <a:schemeClr val="bg1"/>
                </a:solidFill>
                <a:effectLst/>
                <a:latin typeface="Tahoma" pitchFamily="34" charset="0"/>
                <a:ea typeface="ヒラギノ角ゴ ProN W6"/>
                <a:cs typeface="ヒラギノ角ゴ ProN W6"/>
                <a:sym typeface="Tahoma" pitchFamily="34" charset="0"/>
              </a:rPr>
            </a:br>
            <a:r>
              <a:rPr lang="en-US" sz="1100" kern="1200" dirty="0">
                <a:solidFill>
                  <a:schemeClr val="bg1"/>
                </a:solidFill>
                <a:effectLst/>
                <a:latin typeface="Tahoma" pitchFamily="34" charset="0"/>
                <a:ea typeface="ヒラギノ角ゴ ProN W6"/>
                <a:cs typeface="ヒラギノ角ゴ ProN W6"/>
                <a:sym typeface="Tahoma" pitchFamily="34" charset="0"/>
              </a:rPr>
              <a:t>Payroll Education, Inc.</a:t>
            </a:r>
            <a:endParaRPr lang="en-US" sz="1100" b="1" kern="800" baseline="0" dirty="0">
              <a:solidFill>
                <a:schemeClr val="bg1"/>
              </a:solidFill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39662E4-FE4E-472A-AC79-30304F7C5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89" y="6330494"/>
            <a:ext cx="1011709" cy="4572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09600" y="1371600"/>
            <a:ext cx="10972800" cy="3581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1" cap="small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022D388-3332-4FB6-AB71-AE3067F4F3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9" y="145540"/>
            <a:ext cx="5297862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6BA8F7-147A-468B-8F56-C038AF470DEA}"/>
              </a:ext>
            </a:extLst>
          </p:cNvPr>
          <p:cNvSpPr/>
          <p:nvPr userDrawn="1"/>
        </p:nvSpPr>
        <p:spPr bwMode="auto">
          <a:xfrm>
            <a:off x="5654040" y="596444"/>
            <a:ext cx="6537960" cy="274320"/>
          </a:xfrm>
          <a:prstGeom prst="rect">
            <a:avLst/>
          </a:prstGeom>
          <a:solidFill>
            <a:srgbClr val="952C2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547372-E7A8-4792-BB7D-06F4082C6B1F}"/>
              </a:ext>
            </a:extLst>
          </p:cNvPr>
          <p:cNvSpPr txBox="1"/>
          <p:nvPr userDrawn="1"/>
        </p:nvSpPr>
        <p:spPr>
          <a:xfrm>
            <a:off x="5296999" y="6374428"/>
            <a:ext cx="159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#</a:t>
            </a: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APAChapters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279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-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4C26F6-AAC7-4060-BE54-1965A90E29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495800"/>
          </a:xfrm>
        </p:spPr>
        <p:txBody>
          <a:bodyPr/>
          <a:lstStyle>
            <a:lvl1pPr>
              <a:buClrTx/>
              <a:defRPr/>
            </a:lvl1pPr>
            <a:lvl2pPr>
              <a:spcBef>
                <a:spcPts val="1200"/>
              </a:spcBef>
              <a:buClrTx/>
              <a:defRPr sz="2800" b="0"/>
            </a:lvl2pPr>
            <a:lvl3pPr>
              <a:buClrTx/>
              <a:defRPr b="0"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 Black" pitchFamily="34" charset="0"/>
              </a:rPr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150" y="-26670"/>
            <a:ext cx="12192000" cy="6858000"/>
          </a:xfrm>
          <a:prstGeom prst="rect">
            <a:avLst/>
          </a:prstGeom>
          <a:noFill/>
          <a:ln w="6350" cmpd="sng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303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-Recap">
    <p:bg>
      <p:bgPr>
        <a:blipFill dpi="0" rotWithShape="1">
          <a:blip r:embed="rId3" cstate="print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6003BF2-DC6B-4072-9086-1BD9C3796B10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42F6F">
              <a:alpha val="7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8" name="Rectangle: Diagonal Corners Snipped 37">
            <a:extLst>
              <a:ext uri="{FF2B5EF4-FFF2-40B4-BE49-F238E27FC236}">
                <a16:creationId xmlns:a16="http://schemas.microsoft.com/office/drawing/2014/main" id="{879981AD-1FCA-40CB-9538-1A37214607F2}"/>
              </a:ext>
            </a:extLst>
          </p:cNvPr>
          <p:cNvSpPr/>
          <p:nvPr userDrawn="1"/>
        </p:nvSpPr>
        <p:spPr>
          <a:xfrm>
            <a:off x="1706880" y="1179760"/>
            <a:ext cx="8778240" cy="5144840"/>
          </a:xfrm>
          <a:prstGeom prst="snip2DiagRect">
            <a:avLst>
              <a:gd name="adj1" fmla="val 18662"/>
              <a:gd name="adj2" fmla="val 16667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84" fontAlgn="auto">
              <a:spcBef>
                <a:spcPts val="0"/>
              </a:spcBef>
              <a:spcAft>
                <a:spcPts val="0"/>
              </a:spcAft>
            </a:pPr>
            <a:endParaRPr lang="en-IN" sz="1800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94C26F6-AAC7-4060-BE54-1965A90E29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Title 3"/>
          <p:cNvSpPr txBox="1">
            <a:spLocks/>
          </p:cNvSpPr>
          <p:nvPr userDrawn="1"/>
        </p:nvSpPr>
        <p:spPr>
          <a:xfrm>
            <a:off x="1981200" y="282989"/>
            <a:ext cx="8229600" cy="711081"/>
          </a:xfrm>
          <a:prstGeom prst="rect">
            <a:avLst/>
          </a:prstGeom>
        </p:spPr>
        <p:txBody>
          <a:bodyPr vert="horz" lIns="0" tIns="60949" rIns="0" bIns="60949" rtlCol="0" anchor="ctr">
            <a:noAutofit/>
          </a:bodyPr>
          <a:lstStyle>
            <a:lvl1pPr algn="l" defTabSz="914484" rtl="0" eaLnBrk="1" latinLnBrk="0" hangingPunct="1">
              <a:spcBef>
                <a:spcPct val="0"/>
              </a:spcBef>
              <a:buNone/>
              <a:defRPr sz="270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Recap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558352-074D-4DB9-89D9-3688DC787B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1880AC61-E064-4711-8C89-9E74FD7AE0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63370" y="1817036"/>
            <a:ext cx="100584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Content Placeholder 7">
            <a:extLst>
              <a:ext uri="{FF2B5EF4-FFF2-40B4-BE49-F238E27FC236}">
                <a16:creationId xmlns:a16="http://schemas.microsoft.com/office/drawing/2014/main" id="{C3FF4DCE-0F3B-4346-A84C-1F2D2B158D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3370" y="2826338"/>
            <a:ext cx="100584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Content Placeholder 7">
            <a:extLst>
              <a:ext uri="{FF2B5EF4-FFF2-40B4-BE49-F238E27FC236}">
                <a16:creationId xmlns:a16="http://schemas.microsoft.com/office/drawing/2014/main" id="{05B1945A-9291-4730-8C39-65D56AA2B7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63370" y="3835640"/>
            <a:ext cx="100584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Content Placeholder 7">
            <a:extLst>
              <a:ext uri="{FF2B5EF4-FFF2-40B4-BE49-F238E27FC236}">
                <a16:creationId xmlns:a16="http://schemas.microsoft.com/office/drawing/2014/main" id="{348414FD-432F-4484-8F50-29A6C30926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3370" y="4844940"/>
            <a:ext cx="100584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Content Placeholder 12">
            <a:extLst>
              <a:ext uri="{FF2B5EF4-FFF2-40B4-BE49-F238E27FC236}">
                <a16:creationId xmlns:a16="http://schemas.microsoft.com/office/drawing/2014/main" id="{2D7BD213-0DA7-40AF-9560-A7762983E5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886200" y="2007536"/>
            <a:ext cx="5303520" cy="533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00" b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Insert Agenda Items</a:t>
            </a:r>
          </a:p>
        </p:txBody>
      </p:sp>
      <p:sp>
        <p:nvSpPr>
          <p:cNvPr id="32" name="Content Placeholder 12">
            <a:extLst>
              <a:ext uri="{FF2B5EF4-FFF2-40B4-BE49-F238E27FC236}">
                <a16:creationId xmlns:a16="http://schemas.microsoft.com/office/drawing/2014/main" id="{9DECE590-1DAE-470C-927B-EB2B4EA52D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886200" y="3016838"/>
            <a:ext cx="5303520" cy="533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00" b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Insert Agenda Items</a:t>
            </a:r>
          </a:p>
        </p:txBody>
      </p:sp>
      <p:sp>
        <p:nvSpPr>
          <p:cNvPr id="33" name="Content Placeholder 12">
            <a:extLst>
              <a:ext uri="{FF2B5EF4-FFF2-40B4-BE49-F238E27FC236}">
                <a16:creationId xmlns:a16="http://schemas.microsoft.com/office/drawing/2014/main" id="{73ECAEEA-7CE5-4A9D-AB19-60A484A1CE3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886200" y="4026140"/>
            <a:ext cx="5303520" cy="533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00" b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Insert Agenda Items</a:t>
            </a:r>
          </a:p>
        </p:txBody>
      </p:sp>
      <p:sp>
        <p:nvSpPr>
          <p:cNvPr id="34" name="Content Placeholder 12">
            <a:extLst>
              <a:ext uri="{FF2B5EF4-FFF2-40B4-BE49-F238E27FC236}">
                <a16:creationId xmlns:a16="http://schemas.microsoft.com/office/drawing/2014/main" id="{909EA2AD-64B5-454D-9C2F-7F78281D9B5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886200" y="5035440"/>
            <a:ext cx="5303520" cy="533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00" b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Insert Agenda Items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7CE644D-E601-4A6F-837F-753B648AA886}"/>
              </a:ext>
            </a:extLst>
          </p:cNvPr>
          <p:cNvCxnSpPr/>
          <p:nvPr userDrawn="1"/>
        </p:nvCxnSpPr>
        <p:spPr>
          <a:xfrm>
            <a:off x="2758440" y="2778887"/>
            <a:ext cx="667512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6083998-E65E-4F70-9836-5754C14CB40E}"/>
              </a:ext>
            </a:extLst>
          </p:cNvPr>
          <p:cNvCxnSpPr/>
          <p:nvPr userDrawn="1"/>
        </p:nvCxnSpPr>
        <p:spPr>
          <a:xfrm>
            <a:off x="2758440" y="3788189"/>
            <a:ext cx="667512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387D6B-3A5A-4E27-B7FB-2C7A1B46D4EA}"/>
              </a:ext>
            </a:extLst>
          </p:cNvPr>
          <p:cNvCxnSpPr/>
          <p:nvPr userDrawn="1"/>
        </p:nvCxnSpPr>
        <p:spPr>
          <a:xfrm>
            <a:off x="2758440" y="4797491"/>
            <a:ext cx="667512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76422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-Thank Yo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A401FC4-B39E-478D-9C49-BF091AAB2A6D}"/>
              </a:ext>
            </a:extLst>
          </p:cNvPr>
          <p:cNvSpPr/>
          <p:nvPr userDrawn="1"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442F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F0D167-7222-454B-B942-F8F2B4BCF4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FEF5AF7-F703-4B14-ACD6-72E4997ADC4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" y="1447800"/>
            <a:ext cx="10972800" cy="3581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1" cap="small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422AFD-DBF1-4D94-BBEF-5230455EA8F5}"/>
              </a:ext>
            </a:extLst>
          </p:cNvPr>
          <p:cNvSpPr txBox="1"/>
          <p:nvPr userDrawn="1"/>
        </p:nvSpPr>
        <p:spPr>
          <a:xfrm>
            <a:off x="10423592" y="6343651"/>
            <a:ext cx="169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kern="1200" dirty="0">
                <a:solidFill>
                  <a:schemeClr val="bg1"/>
                </a:solidFill>
                <a:effectLst/>
                <a:latin typeface="Tahoma" pitchFamily="34" charset="0"/>
                <a:ea typeface="ヒラギノ角ゴ ProN W6"/>
                <a:cs typeface="ヒラギノ角ゴ ProN W6"/>
                <a:sym typeface="Tahoma" pitchFamily="34" charset="0"/>
              </a:rPr>
              <a:t>© 2021 API Fund for </a:t>
            </a:r>
            <a:br>
              <a:rPr lang="en-US" sz="1100" kern="1200" dirty="0">
                <a:solidFill>
                  <a:schemeClr val="bg1"/>
                </a:solidFill>
                <a:effectLst/>
                <a:latin typeface="Tahoma" pitchFamily="34" charset="0"/>
                <a:ea typeface="ヒラギノ角ゴ ProN W6"/>
                <a:cs typeface="ヒラギノ角ゴ ProN W6"/>
                <a:sym typeface="Tahoma" pitchFamily="34" charset="0"/>
              </a:rPr>
            </a:br>
            <a:r>
              <a:rPr lang="en-US" sz="1100" kern="1200" dirty="0">
                <a:solidFill>
                  <a:schemeClr val="bg1"/>
                </a:solidFill>
                <a:effectLst/>
                <a:latin typeface="Tahoma" pitchFamily="34" charset="0"/>
                <a:ea typeface="ヒラギノ角ゴ ProN W6"/>
                <a:cs typeface="ヒラギノ角ゴ ProN W6"/>
                <a:sym typeface="Tahoma" pitchFamily="34" charset="0"/>
              </a:rPr>
              <a:t>Payroll Education, Inc.</a:t>
            </a:r>
            <a:endParaRPr lang="en-US" sz="1100" b="1" kern="800" baseline="0" dirty="0">
              <a:solidFill>
                <a:schemeClr val="bg1"/>
              </a:solidFill>
            </a:endParaRP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7E8A7E8E-4276-46D2-8D8B-B5E46A3402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89" y="6330494"/>
            <a:ext cx="1011709" cy="457200"/>
          </a:xfrm>
          <a:prstGeom prst="rect">
            <a:avLst/>
          </a:prstGeom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E40BBCC7-D1DB-4F77-8EDE-EEE3775DF9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145540"/>
            <a:ext cx="4503183" cy="77724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5260F16-FCB0-43E4-974C-4C1F860471D4}"/>
              </a:ext>
            </a:extLst>
          </p:cNvPr>
          <p:cNvSpPr/>
          <p:nvPr userDrawn="1"/>
        </p:nvSpPr>
        <p:spPr bwMode="auto">
          <a:xfrm>
            <a:off x="4831080" y="529590"/>
            <a:ext cx="7360920" cy="228600"/>
          </a:xfrm>
          <a:prstGeom prst="rect">
            <a:avLst/>
          </a:prstGeom>
          <a:solidFill>
            <a:srgbClr val="952C2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BCDFA5-8029-4AC9-831D-83F945CAFC06}"/>
              </a:ext>
            </a:extLst>
          </p:cNvPr>
          <p:cNvSpPr txBox="1"/>
          <p:nvPr userDrawn="1"/>
        </p:nvSpPr>
        <p:spPr>
          <a:xfrm>
            <a:off x="5296999" y="6409581"/>
            <a:ext cx="159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#</a:t>
            </a: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APAChapters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0312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Section"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2BE46D-F5EF-49F9-928D-1CCF3DDB4BA8}"/>
              </a:ext>
            </a:extLst>
          </p:cNvPr>
          <p:cNvSpPr/>
          <p:nvPr userDrawn="1"/>
        </p:nvSpPr>
        <p:spPr bwMode="auto">
          <a:xfrm>
            <a:off x="1" y="0"/>
            <a:ext cx="12191999" cy="6858000"/>
          </a:xfrm>
          <a:prstGeom prst="rect">
            <a:avLst/>
          </a:prstGeom>
          <a:solidFill>
            <a:srgbClr val="301D43">
              <a:alpha val="82353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413068" y="6548394"/>
            <a:ext cx="778933" cy="330509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94C26F6-AAC7-4060-BE54-1965A90E29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90600" y="1143000"/>
            <a:ext cx="5577840" cy="2377440"/>
          </a:xfrm>
        </p:spPr>
        <p:txBody>
          <a:bodyPr anchor="ctr"/>
          <a:lstStyle>
            <a:lvl1pPr marL="0" indent="0" algn="ctr">
              <a:buNone/>
              <a:defRPr sz="4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Section Header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18412-0B97-46CE-A95F-08FCDA32901A}"/>
              </a:ext>
            </a:extLst>
          </p:cNvPr>
          <p:cNvSpPr txBox="1"/>
          <p:nvPr userDrawn="1"/>
        </p:nvSpPr>
        <p:spPr>
          <a:xfrm>
            <a:off x="5296999" y="6423898"/>
            <a:ext cx="159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#</a:t>
            </a: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APAChapters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945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Instru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762000" y="2743536"/>
            <a:ext cx="6324600" cy="5334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Instructor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762000" y="3353136"/>
            <a:ext cx="63246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 b="0">
                <a:solidFill>
                  <a:srgbClr val="442F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Instructor Title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 cmpd="sng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3068" y="6553200"/>
            <a:ext cx="778933" cy="325700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4C26F6-AAC7-4060-BE54-1965A90E29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899D2DF-C605-4277-BF6A-4CF9E6E194D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906512" y="1874520"/>
            <a:ext cx="2688336" cy="384048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DF67B7A7-6FED-4DDC-9018-789E1E1A9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50080" y="309387"/>
            <a:ext cx="3291840" cy="78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endParaRPr lang="en-US" dirty="0">
              <a:sym typeface="Arial Black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3B3CA-7E36-4DBD-B5D5-D4E67A62C41C}"/>
              </a:ext>
            </a:extLst>
          </p:cNvPr>
          <p:cNvSpPr/>
          <p:nvPr userDrawn="1"/>
        </p:nvSpPr>
        <p:spPr bwMode="auto">
          <a:xfrm>
            <a:off x="7665720" y="585223"/>
            <a:ext cx="4526280" cy="228600"/>
          </a:xfrm>
          <a:prstGeom prst="rect">
            <a:avLst/>
          </a:prstGeom>
          <a:solidFill>
            <a:srgbClr val="952C2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1DFE81-F5D4-4D9B-B10D-4CF26750D3AA}"/>
              </a:ext>
            </a:extLst>
          </p:cNvPr>
          <p:cNvSpPr/>
          <p:nvPr userDrawn="1"/>
        </p:nvSpPr>
        <p:spPr bwMode="auto">
          <a:xfrm>
            <a:off x="0" y="585223"/>
            <a:ext cx="4526280" cy="228600"/>
          </a:xfrm>
          <a:prstGeom prst="rect">
            <a:avLst/>
          </a:prstGeom>
          <a:solidFill>
            <a:srgbClr val="442F6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359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b-Two Instru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1597152" y="1416984"/>
            <a:ext cx="2688336" cy="384048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243840" y="5379384"/>
            <a:ext cx="5394960" cy="45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Instructor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243840" y="5882640"/>
            <a:ext cx="539496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 b="0">
                <a:solidFill>
                  <a:srgbClr val="442F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Instructor 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3068" y="6553200"/>
            <a:ext cx="778933" cy="325700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4C26F6-AAC7-4060-BE54-1965A90E29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 cmpd="sng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0F4CEC5-3D0D-4785-940D-9081965B2DA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906512" y="1416984"/>
            <a:ext cx="2688336" cy="384048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8B8A5EC4-9A50-460B-A17C-D9CD83E19F0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53200" y="5379384"/>
            <a:ext cx="5394960" cy="45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Instructor Name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91ADA96-1B39-4F59-B069-163A56D844E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53200" y="5882640"/>
            <a:ext cx="539496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 b="0">
                <a:solidFill>
                  <a:srgbClr val="442F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Instructor Title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E8D78D7B-A2AF-4925-B08E-F90BEE7C8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50080" y="309387"/>
            <a:ext cx="3291840" cy="78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endParaRPr lang="en-US" dirty="0">
              <a:sym typeface="Arial Black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98B99E-3B1F-4ED7-BA96-A300861EC340}"/>
              </a:ext>
            </a:extLst>
          </p:cNvPr>
          <p:cNvSpPr/>
          <p:nvPr userDrawn="1"/>
        </p:nvSpPr>
        <p:spPr bwMode="auto">
          <a:xfrm>
            <a:off x="7802880" y="585223"/>
            <a:ext cx="4389120" cy="228600"/>
          </a:xfrm>
          <a:prstGeom prst="rect">
            <a:avLst/>
          </a:prstGeom>
          <a:solidFill>
            <a:srgbClr val="952C2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CCB0FC-BF23-4DCE-B0D7-722D61ADF042}"/>
              </a:ext>
            </a:extLst>
          </p:cNvPr>
          <p:cNvSpPr/>
          <p:nvPr userDrawn="1"/>
        </p:nvSpPr>
        <p:spPr bwMode="auto">
          <a:xfrm>
            <a:off x="0" y="585223"/>
            <a:ext cx="4389120" cy="228600"/>
          </a:xfrm>
          <a:prstGeom prst="rect">
            <a:avLst/>
          </a:prstGeom>
          <a:solidFill>
            <a:srgbClr val="442F6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155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c-Three Instru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824484" y="1558290"/>
            <a:ext cx="2496312" cy="356616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152400" y="5248529"/>
            <a:ext cx="3840480" cy="36576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Instructor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52400" y="5654040"/>
            <a:ext cx="384048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>
                <a:solidFill>
                  <a:srgbClr val="442F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Instructor 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3068" y="6553200"/>
            <a:ext cx="778933" cy="325700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4C26F6-AAC7-4060-BE54-1965A90E29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 cmpd="sng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0F4CEC5-3D0D-4785-940D-9081965B2DA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871204" y="1558290"/>
            <a:ext cx="2496312" cy="356616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8B8A5EC4-9A50-460B-A17C-D9CD83E19F0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99120" y="5248529"/>
            <a:ext cx="3840480" cy="36576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Instructor Name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91ADA96-1B39-4F59-B069-163A56D844E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99120" y="5654040"/>
            <a:ext cx="384048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>
                <a:solidFill>
                  <a:srgbClr val="442F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Instructor Title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863860AC-C894-443E-B94A-E0789ED4836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175760" y="5248529"/>
            <a:ext cx="3840480" cy="36576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Instructor Name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FF3031A8-B25E-4724-8A92-E91E4BBE663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175760" y="5654040"/>
            <a:ext cx="3840480" cy="365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>
                <a:solidFill>
                  <a:srgbClr val="442F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Instructor Title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A1AA187A-F620-4EF7-9F43-53BCEE995A20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847844" y="1558290"/>
            <a:ext cx="2496312" cy="356616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Title 5">
            <a:extLst>
              <a:ext uri="{FF2B5EF4-FFF2-40B4-BE49-F238E27FC236}">
                <a16:creationId xmlns:a16="http://schemas.microsoft.com/office/drawing/2014/main" id="{EB9E71E3-A83C-491E-8AFC-C30850D7D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50080" y="309387"/>
            <a:ext cx="3291840" cy="78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endParaRPr lang="en-US" dirty="0">
              <a:sym typeface="Arial Black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A7A800-DFBD-43BF-9B77-33678E041E3E}"/>
              </a:ext>
            </a:extLst>
          </p:cNvPr>
          <p:cNvSpPr/>
          <p:nvPr userDrawn="1"/>
        </p:nvSpPr>
        <p:spPr bwMode="auto">
          <a:xfrm>
            <a:off x="7802880" y="585223"/>
            <a:ext cx="4389120" cy="228600"/>
          </a:xfrm>
          <a:prstGeom prst="rect">
            <a:avLst/>
          </a:prstGeom>
          <a:solidFill>
            <a:srgbClr val="952C2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3E12BF-65F4-4502-AE77-3197BF99CAB2}"/>
              </a:ext>
            </a:extLst>
          </p:cNvPr>
          <p:cNvSpPr/>
          <p:nvPr userDrawn="1"/>
        </p:nvSpPr>
        <p:spPr bwMode="auto">
          <a:xfrm>
            <a:off x="0" y="585223"/>
            <a:ext cx="4389120" cy="228600"/>
          </a:xfrm>
          <a:prstGeom prst="rect">
            <a:avLst/>
          </a:prstGeom>
          <a:solidFill>
            <a:srgbClr val="442F6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06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-Agenda">
    <p:bg>
      <p:bgPr>
        <a:blipFill dpi="0" rotWithShape="1">
          <a:blip r:embed="rId3" cstate="print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5B184F-D914-4EB8-AE0D-EC0BC4BC1815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42F6F">
              <a:alpha val="7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Rectangle: Diagonal Corners Snipped 16"/>
          <p:cNvSpPr/>
          <p:nvPr userDrawn="1"/>
        </p:nvSpPr>
        <p:spPr>
          <a:xfrm>
            <a:off x="1706880" y="1179760"/>
            <a:ext cx="8778240" cy="5144840"/>
          </a:xfrm>
          <a:prstGeom prst="snip2DiagRect">
            <a:avLst>
              <a:gd name="adj1" fmla="val 18662"/>
              <a:gd name="adj2" fmla="val 16667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84" fontAlgn="auto">
              <a:spcBef>
                <a:spcPts val="0"/>
              </a:spcBef>
              <a:spcAft>
                <a:spcPts val="0"/>
              </a:spcAft>
            </a:pPr>
            <a:endParaRPr lang="en-IN" sz="1800" dirty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2663370" y="1817036"/>
            <a:ext cx="100584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2663370" y="2826338"/>
            <a:ext cx="100584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/>
          </p:nvPr>
        </p:nvSpPr>
        <p:spPr>
          <a:xfrm>
            <a:off x="2663370" y="3835640"/>
            <a:ext cx="100584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/>
          </p:nvPr>
        </p:nvSpPr>
        <p:spPr>
          <a:xfrm>
            <a:off x="2663370" y="4844940"/>
            <a:ext cx="100584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3886200" y="2007536"/>
            <a:ext cx="5303520" cy="533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00" b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Insert Agenda Items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3886200" y="3028280"/>
            <a:ext cx="5303520" cy="533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00" b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Insert Agenda Items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3886200" y="4026140"/>
            <a:ext cx="5303520" cy="533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00" b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Insert Agenda Items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7" hasCustomPrompt="1"/>
          </p:nvPr>
        </p:nvSpPr>
        <p:spPr>
          <a:xfrm>
            <a:off x="3886200" y="5035440"/>
            <a:ext cx="5303520" cy="533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00" b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Insert Agenda Items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94C26F6-AAC7-4060-BE54-1965A90E29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Title 3"/>
          <p:cNvSpPr txBox="1">
            <a:spLocks/>
          </p:cNvSpPr>
          <p:nvPr userDrawn="1"/>
        </p:nvSpPr>
        <p:spPr>
          <a:xfrm>
            <a:off x="1981200" y="282989"/>
            <a:ext cx="8229600" cy="711081"/>
          </a:xfrm>
          <a:prstGeom prst="rect">
            <a:avLst/>
          </a:prstGeom>
        </p:spPr>
        <p:txBody>
          <a:bodyPr vert="horz" lIns="0" tIns="60949" rIns="0" bIns="60949" rtlCol="0" anchor="ctr">
            <a:noAutofit/>
          </a:bodyPr>
          <a:lstStyle>
            <a:lvl1pPr algn="l" defTabSz="914484" rtl="0" eaLnBrk="1" latinLnBrk="0" hangingPunct="1">
              <a:spcBef>
                <a:spcPct val="0"/>
              </a:spcBef>
              <a:buNone/>
              <a:defRPr sz="270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758440" y="2778887"/>
            <a:ext cx="667512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758440" y="3788189"/>
            <a:ext cx="667512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758440" y="4797491"/>
            <a:ext cx="667512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5390460-2600-4C84-B148-8535189058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6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96490"/>
            <a:ext cx="10972800" cy="3840480"/>
          </a:xfrm>
        </p:spPr>
        <p:txBody>
          <a:bodyPr/>
          <a:lstStyle>
            <a:lvl1pPr>
              <a:buClr>
                <a:srgbClr val="442F6F"/>
              </a:buClr>
              <a:buSzPct val="105000"/>
              <a:defRPr/>
            </a:lvl1pPr>
            <a:lvl2pPr>
              <a:spcBef>
                <a:spcPts val="1200"/>
              </a:spcBef>
              <a:buClr>
                <a:srgbClr val="C00000"/>
              </a:buClr>
              <a:buSzPct val="80000"/>
              <a:defRPr sz="2800" b="0"/>
            </a:lvl2pPr>
            <a:lvl3pPr>
              <a:buClrTx/>
              <a:defRPr b="0"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90600"/>
            <a:ext cx="109728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 Black" pitchFamily="34" charset="0"/>
              </a:rPr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4C26F6-AAC7-4060-BE54-1965A90E29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59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92680"/>
            <a:ext cx="5344160" cy="384048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1984" y="2392680"/>
            <a:ext cx="5360416" cy="384048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4C26F6-AAC7-4060-BE54-1965A90E29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7380C199-DCD2-4E76-B442-AE3726384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90600"/>
            <a:ext cx="109728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 Black" pitchFamily="34" charset="0"/>
              </a:rPr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60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4C26F6-AAC7-4060-BE54-1965A90E29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363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BF7824-6574-44CA-AD7A-68A792F8C903}"/>
              </a:ext>
            </a:extLst>
          </p:cNvPr>
          <p:cNvSpPr/>
          <p:nvPr userDrawn="1"/>
        </p:nvSpPr>
        <p:spPr>
          <a:xfrm>
            <a:off x="0" y="6355080"/>
            <a:ext cx="12192000" cy="502920"/>
          </a:xfrm>
          <a:prstGeom prst="rect">
            <a:avLst/>
          </a:prstGeom>
          <a:solidFill>
            <a:srgbClr val="442F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04111"/>
            <a:ext cx="10972800" cy="38404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90600"/>
            <a:ext cx="109728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 Black" pitchFamily="34" charset="0"/>
              </a:rPr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 cmpd="sng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3068" y="6553200"/>
            <a:ext cx="778933" cy="325700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4C26F6-AAC7-4060-BE54-1965A90E29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5422C02-51E0-4573-B718-6CE87BA7297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145540"/>
            <a:ext cx="4503183" cy="7772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62462D-3223-4DA0-8AA0-9D2184E516AC}"/>
              </a:ext>
            </a:extLst>
          </p:cNvPr>
          <p:cNvSpPr/>
          <p:nvPr userDrawn="1"/>
        </p:nvSpPr>
        <p:spPr bwMode="auto">
          <a:xfrm>
            <a:off x="4831080" y="529590"/>
            <a:ext cx="7360920" cy="228600"/>
          </a:xfrm>
          <a:prstGeom prst="rect">
            <a:avLst/>
          </a:prstGeom>
          <a:solidFill>
            <a:srgbClr val="952C2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0FD331-A838-45E7-8842-DC42D24E07BB}"/>
              </a:ext>
            </a:extLst>
          </p:cNvPr>
          <p:cNvSpPr txBox="1"/>
          <p:nvPr userDrawn="1"/>
        </p:nvSpPr>
        <p:spPr>
          <a:xfrm>
            <a:off x="5296999" y="6423898"/>
            <a:ext cx="159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#</a:t>
            </a: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APAChapters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123983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51" r:id="rId2"/>
    <p:sldLayoutId id="2147483948" r:id="rId3"/>
    <p:sldLayoutId id="2147483955" r:id="rId4"/>
    <p:sldLayoutId id="2147483954" r:id="rId5"/>
    <p:sldLayoutId id="2147483944" r:id="rId6"/>
    <p:sldLayoutId id="2147483934" r:id="rId7"/>
    <p:sldLayoutId id="2147483933" r:id="rId8"/>
    <p:sldLayoutId id="2147483940" r:id="rId9"/>
    <p:sldLayoutId id="2147483949" r:id="rId10"/>
    <p:sldLayoutId id="2147483950" r:id="rId11"/>
    <p:sldLayoutId id="214748395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/>
          <a:ea typeface="+mj-ea"/>
          <a:cs typeface="Tahoma"/>
          <a:sym typeface="Arial Black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-65" charset="0"/>
          <a:ea typeface="ヒラギノ角ゴ ProN W6" charset="0"/>
          <a:cs typeface="Tahoma" pitchFamily="34" charset="0"/>
          <a:sym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-65" charset="0"/>
          <a:ea typeface="ヒラギノ角ゴ ProN W6" charset="0"/>
          <a:cs typeface="Tahoma" pitchFamily="34" charset="0"/>
          <a:sym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-65" charset="0"/>
          <a:ea typeface="ヒラギノ角ゴ ProN W6" charset="0"/>
          <a:cs typeface="Tahoma" pitchFamily="34" charset="0"/>
          <a:sym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-65" charset="0"/>
          <a:ea typeface="ヒラギノ角ゴ ProN W6" charset="0"/>
          <a:cs typeface="Tahoma" pitchFamily="34" charset="0"/>
          <a:sym typeface="Arial Black" pitchFamily="34" charset="0"/>
        </a:defRPr>
      </a:lvl5pPr>
      <a:lvl6pPr marL="496888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  <a:ea typeface="ヒラギノ角ゴ ProN W6" charset="0"/>
          <a:cs typeface="ヒラギノ角ゴ ProN W6" charset="0"/>
          <a:sym typeface="Arial Black" pitchFamily="34" charset="0"/>
        </a:defRPr>
      </a:lvl6pPr>
      <a:lvl7pPr marL="954088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  <a:ea typeface="ヒラギノ角ゴ ProN W6" charset="0"/>
          <a:cs typeface="ヒラギノ角ゴ ProN W6" charset="0"/>
          <a:sym typeface="Arial Black" pitchFamily="34" charset="0"/>
        </a:defRPr>
      </a:lvl7pPr>
      <a:lvl8pPr marL="1411288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  <a:ea typeface="ヒラギノ角ゴ ProN W6" charset="0"/>
          <a:cs typeface="ヒラギノ角ゴ ProN W6" charset="0"/>
          <a:sym typeface="Arial Black" pitchFamily="34" charset="0"/>
        </a:defRPr>
      </a:lvl8pPr>
      <a:lvl9pPr marL="1868488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  <a:ea typeface="ヒラギノ角ゴ ProN W6" charset="0"/>
          <a:cs typeface="ヒラギノ角ゴ ProN W6" charset="0"/>
          <a:sym typeface="Arial Black" pitchFamily="34" charset="0"/>
        </a:defRPr>
      </a:lvl9pPr>
    </p:titleStyle>
    <p:bodyStyle>
      <a:lvl1pPr marL="400050" indent="-400050" algn="l" rtl="0" eaLnBrk="0" fontAlgn="base" hangingPunct="0">
        <a:spcBef>
          <a:spcPts val="1800"/>
        </a:spcBef>
        <a:spcAft>
          <a:spcPct val="0"/>
        </a:spcAft>
        <a:buClr>
          <a:srgbClr val="442F6F"/>
        </a:buClr>
        <a:buSzPct val="105000"/>
        <a:buFont typeface="Wingdings" panose="05000000000000000000" pitchFamily="2" charset="2"/>
        <a:buChar char=""/>
        <a:defRPr sz="2800" b="1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  <a:sym typeface="Arial" pitchFamily="34" charset="0"/>
        </a:defRPr>
      </a:lvl1pPr>
      <a:lvl2pPr marL="857250" indent="-346075" algn="l" rtl="0" eaLnBrk="0" fontAlgn="base" hangingPunct="0">
        <a:spcBef>
          <a:spcPts val="1200"/>
        </a:spcBef>
        <a:spcAft>
          <a:spcPct val="0"/>
        </a:spcAft>
        <a:buClr>
          <a:srgbClr val="C00000"/>
        </a:buClr>
        <a:buSzPct val="80000"/>
        <a:buFont typeface="Wingdings 2" panose="05020102010507070707" pitchFamily="18" charset="2"/>
        <a:buChar char=""/>
        <a:defRPr sz="28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  <a:sym typeface="Arial" pitchFamily="34" charset="0"/>
        </a:defRPr>
      </a:lvl2pPr>
      <a:lvl3pPr marL="1258888" indent="-344488" algn="l" rtl="0" eaLnBrk="0" fontAlgn="base" hangingPunct="0">
        <a:spcBef>
          <a:spcPts val="1200"/>
        </a:spcBef>
        <a:spcAft>
          <a:spcPct val="0"/>
        </a:spcAft>
        <a:buClrTx/>
        <a:buFont typeface="Tahoma" pitchFamily="34" charset="0"/>
        <a:buChar char="‒"/>
        <a:defRPr sz="24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  <a:sym typeface="Arial" pitchFamily="34" charset="0"/>
        </a:defRPr>
      </a:lvl3pPr>
      <a:lvl4pPr marL="1898650" indent="-358775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 sz="2000" b="1">
          <a:solidFill>
            <a:srgbClr val="000000"/>
          </a:solidFill>
          <a:latin typeface="Calibri" pitchFamily="34" charset="0"/>
          <a:ea typeface="MS PGothic" pitchFamily="34" charset="-128"/>
          <a:cs typeface="ヒラギノ角ゴ ProN W3" charset="0"/>
          <a:sym typeface="Arial" pitchFamily="34" charset="0"/>
        </a:defRPr>
      </a:lvl4pPr>
      <a:lvl5pPr marL="2241550" indent="-2286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 sz="2000" b="1">
          <a:solidFill>
            <a:srgbClr val="000000"/>
          </a:solidFill>
          <a:latin typeface="Calibri" pitchFamily="34" charset="0"/>
          <a:ea typeface="MS PGothic" pitchFamily="34" charset="-128"/>
          <a:cs typeface="ヒラギノ角ゴ ProN W3" charset="0"/>
          <a:sym typeface="Arial" pitchFamily="34" charset="0"/>
        </a:defRPr>
      </a:lvl5pPr>
      <a:lvl6pPr marL="25034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»"/>
        <a:defRPr sz="1600" b="1">
          <a:solidFill>
            <a:srgbClr val="FFFFFF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6pPr>
      <a:lvl7pPr marL="29606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»"/>
        <a:defRPr sz="1600" b="1">
          <a:solidFill>
            <a:srgbClr val="FFFFFF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7pPr>
      <a:lvl8pPr marL="34178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»"/>
        <a:defRPr sz="1600" b="1">
          <a:solidFill>
            <a:srgbClr val="FFFFFF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8pPr>
      <a:lvl9pPr marL="38750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»"/>
        <a:defRPr sz="1600" b="1">
          <a:solidFill>
            <a:srgbClr val="FFFFFF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67F91506-471C-47D3-A1E5-ACE655C186D3}"/>
              </a:ext>
            </a:extLst>
          </p:cNvPr>
          <p:cNvSpPr/>
          <p:nvPr/>
        </p:nvSpPr>
        <p:spPr bwMode="auto">
          <a:xfrm>
            <a:off x="3169920" y="320040"/>
            <a:ext cx="5852160" cy="6309360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2000" r="12000" b="3000"/>
            </a:stretch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5C791DA-FED1-4A9E-A453-2CF1C8C120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89" y="6330494"/>
            <a:ext cx="1011709" cy="4572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DE402F-AE2D-4256-9BDB-F849AF81E232}"/>
              </a:ext>
            </a:extLst>
          </p:cNvPr>
          <p:cNvCxnSpPr>
            <a:cxnSpLocks/>
          </p:cNvCxnSpPr>
          <p:nvPr/>
        </p:nvCxnSpPr>
        <p:spPr bwMode="auto">
          <a:xfrm>
            <a:off x="3884295" y="1954530"/>
            <a:ext cx="1373505" cy="1005840"/>
          </a:xfrm>
          <a:prstGeom prst="line">
            <a:avLst/>
          </a:prstGeom>
          <a:solidFill>
            <a:srgbClr val="BBE0E3"/>
          </a:solidFill>
          <a:ln w="3175" cap="flat" cmpd="sng" algn="ctr">
            <a:solidFill>
              <a:srgbClr val="442F6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A2DCBA-A649-4E33-9DFD-45A99F35357D}"/>
              </a:ext>
            </a:extLst>
          </p:cNvPr>
          <p:cNvCxnSpPr>
            <a:cxnSpLocks/>
          </p:cNvCxnSpPr>
          <p:nvPr/>
        </p:nvCxnSpPr>
        <p:spPr bwMode="auto">
          <a:xfrm flipH="1">
            <a:off x="4724400" y="2960370"/>
            <a:ext cx="523875" cy="1623060"/>
          </a:xfrm>
          <a:prstGeom prst="line">
            <a:avLst/>
          </a:prstGeom>
          <a:solidFill>
            <a:srgbClr val="BBE0E3"/>
          </a:solidFill>
          <a:ln w="3175" cap="flat" cmpd="sng" algn="ctr">
            <a:solidFill>
              <a:srgbClr val="442F6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57D21BC-2253-452C-AE96-0D22F2B62137}"/>
              </a:ext>
            </a:extLst>
          </p:cNvPr>
          <p:cNvSpPr txBox="1"/>
          <p:nvPr/>
        </p:nvSpPr>
        <p:spPr>
          <a:xfrm>
            <a:off x="10517798" y="6418362"/>
            <a:ext cx="159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#</a:t>
            </a: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APAChapters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7063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2F45E1-E1E2-4996-9036-6D4963D45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392680"/>
            <a:ext cx="11201400" cy="3840480"/>
          </a:xfrm>
        </p:spPr>
        <p:txBody>
          <a:bodyPr/>
          <a:lstStyle/>
          <a:p>
            <a:r>
              <a:rPr lang="en-US" dirty="0"/>
              <a:t>Review each year</a:t>
            </a:r>
          </a:p>
          <a:p>
            <a:r>
              <a:rPr lang="en-US" dirty="0"/>
              <a:t>Do not include specifics that can change often (such as annual fee)</a:t>
            </a:r>
          </a:p>
          <a:p>
            <a:r>
              <a:rPr lang="en-US" dirty="0"/>
              <a:t>Ask lawyer or </a:t>
            </a:r>
            <a:r>
              <a:rPr lang="en-US" dirty="0" err="1"/>
              <a:t>BoA</a:t>
            </a:r>
            <a:r>
              <a:rPr lang="en-US" dirty="0"/>
              <a:t> to review </a:t>
            </a:r>
          </a:p>
          <a:p>
            <a:r>
              <a:rPr lang="en-US" dirty="0"/>
              <a:t>Know the percentages in order to take and pass a vote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4F909-4780-42CD-A65D-B2DE93465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4C26F6-AAC7-4060-BE54-1965A90E291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D3477F-420E-4664-8641-5A720B08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By-laws</a:t>
            </a:r>
          </a:p>
        </p:txBody>
      </p:sp>
    </p:spTree>
    <p:extLst>
      <p:ext uri="{BB962C8B-B14F-4D97-AF65-F5344CB8AC3E}">
        <p14:creationId xmlns:p14="http://schemas.microsoft.com/office/powerpoint/2010/main" val="386137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D150B-3CD0-4F63-B0FD-55DEA52D7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392680"/>
            <a:ext cx="5344160" cy="3840480"/>
          </a:xfrm>
        </p:spPr>
        <p:txBody>
          <a:bodyPr/>
          <a:lstStyle/>
          <a:p>
            <a:r>
              <a:rPr lang="en-US" dirty="0"/>
              <a:t>Elections &amp; Term of Office</a:t>
            </a:r>
          </a:p>
          <a:p>
            <a:r>
              <a:rPr lang="en-US" dirty="0"/>
              <a:t>Responsibilities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8AC84-EA1A-456D-8A9B-2F5AFD373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350F0D-92A1-4553-BF88-0DAC504E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1188720"/>
          </a:xfrm>
        </p:spPr>
        <p:txBody>
          <a:bodyPr/>
          <a:lstStyle/>
          <a:p>
            <a:r>
              <a:rPr lang="en-US" dirty="0"/>
              <a:t>Officers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A62961-013A-416D-91F1-75CE049BEC2E}"/>
              </a:ext>
            </a:extLst>
          </p:cNvPr>
          <p:cNvSpPr txBox="1"/>
          <p:nvPr/>
        </p:nvSpPr>
        <p:spPr>
          <a:xfrm>
            <a:off x="7894811" y="28442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</a:rPr>
              <a:t>Example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3544D7-BF5B-4A48-8773-5ED951FBB0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34451" y="3668852"/>
            <a:ext cx="3211191" cy="2118075"/>
          </a:xfr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C2F57D2-7614-499B-A4DF-0B162F72AAA0}"/>
              </a:ext>
            </a:extLst>
          </p:cNvPr>
          <p:cNvSpPr txBox="1">
            <a:spLocks/>
          </p:cNvSpPr>
          <p:nvPr/>
        </p:nvSpPr>
        <p:spPr bwMode="auto">
          <a:xfrm>
            <a:off x="6466840" y="2392680"/>
            <a:ext cx="5344160" cy="38404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400050" indent="-40005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442F6F"/>
              </a:buClr>
              <a:buSzPct val="105000"/>
              <a:buFont typeface="Wingdings" panose="05000000000000000000" pitchFamily="2" charset="2"/>
              <a:buChar char=""/>
              <a:defRPr sz="2800" b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 pitchFamily="34" charset="0"/>
              </a:defRPr>
            </a:lvl1pPr>
            <a:lvl2pPr marL="857250" indent="-34607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2" panose="05020102010507070707" pitchFamily="18" charset="2"/>
              <a:buChar char=""/>
              <a:defRPr sz="280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 pitchFamily="34" charset="0"/>
              </a:defRPr>
            </a:lvl2pPr>
            <a:lvl3pPr marL="1258888" indent="-344488" algn="l" rtl="0" eaLnBrk="0" fontAlgn="base" hangingPunct="0">
              <a:spcBef>
                <a:spcPts val="1200"/>
              </a:spcBef>
              <a:spcAft>
                <a:spcPct val="0"/>
              </a:spcAft>
              <a:buClrTx/>
              <a:buFont typeface="Tahoma" pitchFamily="34" charset="0"/>
              <a:buChar char="‒"/>
              <a:defRPr sz="240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 pitchFamily="34" charset="0"/>
              </a:defRPr>
            </a:lvl3pPr>
            <a:lvl4pPr marL="1898650" indent="-35877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u"/>
              <a:defRPr sz="1800" b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ヒラギノ角ゴ ProN W3" charset="0"/>
                <a:sym typeface="Arial" pitchFamily="34" charset="0"/>
              </a:defRPr>
            </a:lvl4pPr>
            <a:lvl5pPr marL="22415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u"/>
              <a:defRPr sz="1800" b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ヒラギノ角ゴ ProN W3" charset="0"/>
                <a:sym typeface="Arial" pitchFamily="34" charset="0"/>
              </a:defRPr>
            </a:lvl5pPr>
            <a:lvl6pPr marL="2503488" indent="-228600" algn="l" rtl="0" fontAlgn="base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»"/>
              <a:defRPr sz="1800" b="1">
                <a:solidFill>
                  <a:srgbClr val="FFFFFF"/>
                </a:solidFill>
                <a:latin typeface="+mn-lt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60688" indent="-228600" algn="l" rtl="0" fontAlgn="base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»"/>
              <a:defRPr sz="1800" b="1">
                <a:solidFill>
                  <a:srgbClr val="FFFFFF"/>
                </a:solidFill>
                <a:latin typeface="+mn-lt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17888" indent="-228600" algn="l" rtl="0" fontAlgn="base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»"/>
              <a:defRPr sz="1800" b="1">
                <a:solidFill>
                  <a:srgbClr val="FFFFFF"/>
                </a:solidFill>
                <a:latin typeface="+mn-lt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75088" indent="-228600" algn="l" rtl="0" fontAlgn="base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»"/>
              <a:defRPr sz="1800" b="1">
                <a:solidFill>
                  <a:srgbClr val="FFFFFF"/>
                </a:solidFill>
                <a:latin typeface="+mn-lt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US" kern="0" dirty="0"/>
              <a:t>Job Descriptions</a:t>
            </a:r>
          </a:p>
          <a:p>
            <a:r>
              <a:rPr lang="en-US" kern="0" dirty="0"/>
              <a:t>Expectations</a:t>
            </a:r>
          </a:p>
          <a:p>
            <a:r>
              <a:rPr lang="en-US" kern="0" dirty="0"/>
              <a:t>Removal</a:t>
            </a:r>
          </a:p>
          <a:p>
            <a:r>
              <a:rPr lang="en-US" kern="0" dirty="0"/>
              <a:t>Transition to new officers</a:t>
            </a:r>
          </a:p>
        </p:txBody>
      </p:sp>
    </p:spTree>
    <p:extLst>
      <p:ext uri="{BB962C8B-B14F-4D97-AF65-F5344CB8AC3E}">
        <p14:creationId xmlns:p14="http://schemas.microsoft.com/office/powerpoint/2010/main" val="154592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D150B-3CD0-4F63-B0FD-55DEA52D7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44160" cy="4251960"/>
          </a:xfrm>
        </p:spPr>
        <p:txBody>
          <a:bodyPr/>
          <a:lstStyle/>
          <a:p>
            <a:r>
              <a:rPr lang="en-US" dirty="0"/>
              <a:t>Chair requirements</a:t>
            </a:r>
          </a:p>
          <a:p>
            <a:r>
              <a:rPr lang="en-US" dirty="0"/>
              <a:t>National Member</a:t>
            </a:r>
          </a:p>
          <a:p>
            <a:r>
              <a:rPr lang="en-US" dirty="0"/>
              <a:t>Member of the Board</a:t>
            </a:r>
          </a:p>
          <a:p>
            <a:r>
              <a:rPr lang="en-US" dirty="0"/>
              <a:t>Attend meetings</a:t>
            </a:r>
          </a:p>
          <a:p>
            <a:r>
              <a:rPr lang="en-US" dirty="0"/>
              <a:t>Transition to new Chairs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8AC84-EA1A-456D-8A9B-2F5AFD373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350F0D-92A1-4553-BF88-0DAC504E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1188720"/>
          </a:xfrm>
        </p:spPr>
        <p:txBody>
          <a:bodyPr/>
          <a:lstStyle/>
          <a:p>
            <a:r>
              <a:rPr lang="en-US" dirty="0"/>
              <a:t>Committees/Chairs &amp; Descriptions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A62961-013A-416D-91F1-75CE049BEC2E}"/>
              </a:ext>
            </a:extLst>
          </p:cNvPr>
          <p:cNvSpPr txBox="1"/>
          <p:nvPr/>
        </p:nvSpPr>
        <p:spPr>
          <a:xfrm>
            <a:off x="7894811" y="28442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</a:rPr>
              <a:t>Example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84EC59C-2E45-4213-A2F0-65988EBB5C88}"/>
              </a:ext>
            </a:extLst>
          </p:cNvPr>
          <p:cNvSpPr txBox="1">
            <a:spLocks/>
          </p:cNvSpPr>
          <p:nvPr/>
        </p:nvSpPr>
        <p:spPr bwMode="auto">
          <a:xfrm>
            <a:off x="6403831" y="2068273"/>
            <a:ext cx="5344160" cy="42519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400050" indent="-40005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442F6F"/>
              </a:buClr>
              <a:buSzPct val="105000"/>
              <a:buFont typeface="Wingdings" panose="05000000000000000000" pitchFamily="2" charset="2"/>
              <a:buChar char=""/>
              <a:defRPr sz="2800" b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 pitchFamily="34" charset="0"/>
              </a:defRPr>
            </a:lvl1pPr>
            <a:lvl2pPr marL="857250" indent="-34607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2" panose="05020102010507070707" pitchFamily="18" charset="2"/>
              <a:buChar char=""/>
              <a:defRPr sz="280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 pitchFamily="34" charset="0"/>
              </a:defRPr>
            </a:lvl2pPr>
            <a:lvl3pPr marL="1258888" indent="-344488" algn="l" rtl="0" eaLnBrk="0" fontAlgn="base" hangingPunct="0">
              <a:spcBef>
                <a:spcPts val="1200"/>
              </a:spcBef>
              <a:spcAft>
                <a:spcPct val="0"/>
              </a:spcAft>
              <a:buClrTx/>
              <a:buFont typeface="Tahoma" pitchFamily="34" charset="0"/>
              <a:buChar char="‒"/>
              <a:defRPr sz="240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 pitchFamily="34" charset="0"/>
              </a:defRPr>
            </a:lvl3pPr>
            <a:lvl4pPr marL="1898650" indent="-35877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u"/>
              <a:defRPr sz="1800" b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ヒラギノ角ゴ ProN W3" charset="0"/>
                <a:sym typeface="Arial" pitchFamily="34" charset="0"/>
              </a:defRPr>
            </a:lvl4pPr>
            <a:lvl5pPr marL="22415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u"/>
              <a:defRPr sz="1800" b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ヒラギノ角ゴ ProN W3" charset="0"/>
                <a:sym typeface="Arial" pitchFamily="34" charset="0"/>
              </a:defRPr>
            </a:lvl5pPr>
            <a:lvl6pPr marL="2503488" indent="-228600" algn="l" rtl="0" fontAlgn="base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»"/>
              <a:defRPr sz="1800" b="1">
                <a:solidFill>
                  <a:srgbClr val="FFFFFF"/>
                </a:solidFill>
                <a:latin typeface="+mn-lt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60688" indent="-228600" algn="l" rtl="0" fontAlgn="base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»"/>
              <a:defRPr sz="1800" b="1">
                <a:solidFill>
                  <a:srgbClr val="FFFFFF"/>
                </a:solidFill>
                <a:latin typeface="+mn-lt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17888" indent="-228600" algn="l" rtl="0" fontAlgn="base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»"/>
              <a:defRPr sz="1800" b="1">
                <a:solidFill>
                  <a:srgbClr val="FFFFFF"/>
                </a:solidFill>
                <a:latin typeface="+mn-lt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75088" indent="-228600" algn="l" rtl="0" fontAlgn="base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»"/>
              <a:defRPr sz="1800" b="1">
                <a:solidFill>
                  <a:srgbClr val="FFFFFF"/>
                </a:solidFill>
                <a:latin typeface="+mn-lt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US" kern="0"/>
              <a:t>Chair requirements</a:t>
            </a:r>
          </a:p>
          <a:p>
            <a:r>
              <a:rPr lang="en-US" kern="0"/>
              <a:t>GLO &amp; NPW Campaign Manager</a:t>
            </a:r>
          </a:p>
          <a:p>
            <a:r>
              <a:rPr lang="en-US" kern="0"/>
              <a:t>Others: Website, Study Group, Educational, Membership, Statewide, Community Involvement, Contest, ByLaws, Program </a:t>
            </a:r>
          </a:p>
          <a:p>
            <a:endParaRPr lang="en-US" ker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42267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D150B-3CD0-4F63-B0FD-55DEA52D7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045" y="1752600"/>
            <a:ext cx="8389348" cy="4419600"/>
          </a:xfrm>
        </p:spPr>
        <p:txBody>
          <a:bodyPr/>
          <a:lstStyle/>
          <a:p>
            <a:r>
              <a:rPr lang="en-US" dirty="0"/>
              <a:t>Member Benefits</a:t>
            </a:r>
          </a:p>
          <a:p>
            <a:pPr lvl="1"/>
            <a:r>
              <a:rPr lang="en-US" dirty="0"/>
              <a:t>Recognize members, Discounts, Give back</a:t>
            </a:r>
          </a:p>
          <a:p>
            <a:r>
              <a:rPr lang="en-US" dirty="0"/>
              <a:t>Mentor &amp; Empower</a:t>
            </a:r>
          </a:p>
          <a:p>
            <a:pPr lvl="1"/>
            <a:r>
              <a:rPr lang="en-US" dirty="0"/>
              <a:t>Develop Professionally</a:t>
            </a:r>
          </a:p>
          <a:p>
            <a:r>
              <a:rPr lang="en-US" dirty="0"/>
              <a:t>Recruit volunteers</a:t>
            </a:r>
          </a:p>
          <a:p>
            <a:r>
              <a:rPr lang="en-US" dirty="0"/>
              <a:t>Membership growth and Retention</a:t>
            </a:r>
          </a:p>
          <a:p>
            <a:pPr lvl="1"/>
            <a:r>
              <a:rPr lang="en-US" dirty="0"/>
              <a:t>Guest Challenge, Alumni Reunion,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8AC84-EA1A-456D-8A9B-2F5AFD373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350F0D-92A1-4553-BF88-0DAC504E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68529"/>
            <a:ext cx="10972800" cy="1188720"/>
          </a:xfrm>
        </p:spPr>
        <p:txBody>
          <a:bodyPr/>
          <a:lstStyle/>
          <a:p>
            <a:r>
              <a:rPr lang="en-US" dirty="0"/>
              <a:t>Membership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A62961-013A-416D-91F1-75CE049BEC2E}"/>
              </a:ext>
            </a:extLst>
          </p:cNvPr>
          <p:cNvSpPr txBox="1"/>
          <p:nvPr/>
        </p:nvSpPr>
        <p:spPr>
          <a:xfrm>
            <a:off x="7894811" y="28442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</a:rPr>
              <a:t>Example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C1A462-56E2-40A8-AC15-9FC7EEFF79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48800" y="1445472"/>
            <a:ext cx="1816193" cy="238772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089322-0613-4056-844A-3F60C5F3C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953" y="3289269"/>
            <a:ext cx="2053911" cy="134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53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ECEDC-9710-4861-A67A-F073B15EF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F946C-4AFD-45F2-9527-CA9DF03D0E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143000"/>
            <a:ext cx="5577840" cy="2377440"/>
          </a:xfrm>
        </p:spPr>
        <p:txBody>
          <a:bodyPr/>
          <a:lstStyle/>
          <a:p>
            <a:r>
              <a:rPr lang="en-US" dirty="0"/>
              <a:t>Chapter Marketing</a:t>
            </a:r>
          </a:p>
        </p:txBody>
      </p:sp>
    </p:spTree>
    <p:extLst>
      <p:ext uri="{BB962C8B-B14F-4D97-AF65-F5344CB8AC3E}">
        <p14:creationId xmlns:p14="http://schemas.microsoft.com/office/powerpoint/2010/main" val="960611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ECEDC-9710-4861-A67A-F073B15EF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F946C-4AFD-45F2-9527-CA9DF03D0E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143000"/>
            <a:ext cx="9906000" cy="2377440"/>
          </a:xfrm>
        </p:spPr>
        <p:txBody>
          <a:bodyPr/>
          <a:lstStyle/>
          <a:p>
            <a:r>
              <a:rPr lang="en-US" sz="3600" dirty="0"/>
              <a:t>Maintain your interest and enthusiasm – these are the most essential ingredients in starting a successful local chapter of APA.  You’ll find that your desire can become contagious if you have a positive attitude!</a:t>
            </a:r>
          </a:p>
        </p:txBody>
      </p:sp>
    </p:spTree>
    <p:extLst>
      <p:ext uri="{BB962C8B-B14F-4D97-AF65-F5344CB8AC3E}">
        <p14:creationId xmlns:p14="http://schemas.microsoft.com/office/powerpoint/2010/main" val="1219614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B1DF02-6617-40A1-9BE9-3F914CED3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96490"/>
            <a:ext cx="10972800" cy="3840480"/>
          </a:xfrm>
        </p:spPr>
        <p:txBody>
          <a:bodyPr/>
          <a:lstStyle/>
          <a:p>
            <a:r>
              <a:rPr lang="en-US" dirty="0"/>
              <a:t>Everyone associated with the chapter should market!</a:t>
            </a:r>
          </a:p>
          <a:p>
            <a:pPr lvl="1"/>
            <a:r>
              <a:rPr lang="en-US" dirty="0"/>
              <a:t>Key tips to energize a chapter  </a:t>
            </a:r>
          </a:p>
          <a:p>
            <a:r>
              <a:rPr lang="en-US" dirty="0"/>
              <a:t>Vendor Relationships</a:t>
            </a:r>
          </a:p>
          <a:p>
            <a:pPr lvl="1"/>
            <a:r>
              <a:rPr lang="en-US" dirty="0"/>
              <a:t>Feature vendors, Speakers and Sponsorship</a:t>
            </a:r>
          </a:p>
          <a:p>
            <a:pPr lvl="1"/>
            <a:r>
              <a:rPr lang="en-US" dirty="0"/>
              <a:t>Vendor User Group Meetings and Education Meetings</a:t>
            </a:r>
          </a:p>
          <a:p>
            <a:r>
              <a:rPr lang="en-US" dirty="0"/>
              <a:t>Employers, Schools and Public Locations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042FBB-E75D-4F3F-9F8C-7ACA2FD3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1188720"/>
          </a:xfrm>
        </p:spPr>
        <p:txBody>
          <a:bodyPr/>
          <a:lstStyle/>
          <a:p>
            <a:r>
              <a:rPr lang="en-US" dirty="0"/>
              <a:t>Who should Market the Chapter?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1B533-9906-4B00-A2FA-30E7124E0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E3EAE2-D8B8-42ED-ABC1-47CCF88E4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388" y="2895600"/>
            <a:ext cx="3356146" cy="131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83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D150B-3CD0-4F63-B0FD-55DEA52D7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840" y="2011680"/>
            <a:ext cx="5471160" cy="4236720"/>
          </a:xfrm>
        </p:spPr>
        <p:txBody>
          <a:bodyPr/>
          <a:lstStyle/>
          <a:p>
            <a:r>
              <a:rPr lang="en-US" dirty="0"/>
              <a:t>Traditional: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Brochures</a:t>
            </a:r>
            <a:r>
              <a:rPr lang="en-US" dirty="0"/>
              <a:t>, Newsletter, Mailings, Merchandise</a:t>
            </a:r>
          </a:p>
          <a:p>
            <a:r>
              <a:rPr lang="en-US" dirty="0"/>
              <a:t>Activities </a:t>
            </a:r>
          </a:p>
          <a:p>
            <a:pPr lvl="1"/>
            <a:r>
              <a:rPr lang="en-US" dirty="0"/>
              <a:t>Study Groups, Conferences, Community Services, NPW, Meetings</a:t>
            </a:r>
          </a:p>
          <a:p>
            <a:r>
              <a:rPr lang="en-US" dirty="0"/>
              <a:t>Social Media and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8AC84-EA1A-456D-8A9B-2F5AFD373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350F0D-92A1-4553-BF88-0DAC504E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1188720"/>
          </a:xfrm>
        </p:spPr>
        <p:txBody>
          <a:bodyPr/>
          <a:lstStyle/>
          <a:p>
            <a:r>
              <a:rPr lang="en-US" dirty="0"/>
              <a:t>How to Market?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A62961-013A-416D-91F1-75CE049BEC2E}"/>
              </a:ext>
            </a:extLst>
          </p:cNvPr>
          <p:cNvSpPr txBox="1"/>
          <p:nvPr/>
        </p:nvSpPr>
        <p:spPr>
          <a:xfrm>
            <a:off x="7894811" y="28442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</a:rPr>
              <a:t>Example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D35905-CCAA-4D43-AD2C-99CC95FE92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54352" y="2043221"/>
            <a:ext cx="5360987" cy="218678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03CC2A-9DD4-4F66-812F-E4279387C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814" y="4731939"/>
            <a:ext cx="1816193" cy="13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81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EB8072-EEE2-4F18-ADDD-6A12D4FF6C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National listing – twice a year</a:t>
            </a:r>
          </a:p>
          <a:p>
            <a:r>
              <a:rPr lang="en-US" dirty="0"/>
              <a:t>Chapter Contests</a:t>
            </a:r>
          </a:p>
          <a:p>
            <a:r>
              <a:rPr lang="en-US" dirty="0"/>
              <a:t>“Bring a friend”</a:t>
            </a:r>
          </a:p>
          <a:p>
            <a:r>
              <a:rPr lang="en-US" dirty="0"/>
              <a:t>Internet search for largest companies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7E2B9-21D8-41EA-91E3-61CE7AA47E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Local Chambers</a:t>
            </a:r>
          </a:p>
          <a:p>
            <a:r>
              <a:rPr lang="en-US" dirty="0"/>
              <a:t>Physical mailings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96477-9CB3-4582-A5EC-250CB2D1F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4C26F6-AAC7-4060-BE54-1965A90E291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310AAF-8D35-4B53-83F6-9C6C69D3F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127700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ECEDC-9710-4861-A67A-F073B15EF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F946C-4AFD-45F2-9527-CA9DF03D0E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143000"/>
            <a:ext cx="5577840" cy="2377440"/>
          </a:xfrm>
        </p:spPr>
        <p:txBody>
          <a:bodyPr/>
          <a:lstStyle/>
          <a:p>
            <a:r>
              <a:rPr lang="en-US" dirty="0"/>
              <a:t>Chapter Operations</a:t>
            </a:r>
          </a:p>
        </p:txBody>
      </p:sp>
    </p:spTree>
    <p:extLst>
      <p:ext uri="{BB962C8B-B14F-4D97-AF65-F5344CB8AC3E}">
        <p14:creationId xmlns:p14="http://schemas.microsoft.com/office/powerpoint/2010/main" val="197801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EAD04A-C211-4194-B9AA-B4CA33E3DD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371600"/>
            <a:ext cx="10972800" cy="3581400"/>
          </a:xfrm>
        </p:spPr>
        <p:txBody>
          <a:bodyPr/>
          <a:lstStyle/>
          <a:p>
            <a:r>
              <a:rPr lang="en-US" dirty="0"/>
              <a:t>Chapter Operations </a:t>
            </a:r>
          </a:p>
          <a:p>
            <a:r>
              <a:rPr lang="en-US" dirty="0"/>
              <a:t>and </a:t>
            </a:r>
          </a:p>
          <a:p>
            <a:r>
              <a:rPr lang="en-US" dirty="0"/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3377060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ECEDC-9710-4861-A67A-F073B15EF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F946C-4AFD-45F2-9527-CA9DF03D0E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143000"/>
            <a:ext cx="5577840" cy="2377440"/>
          </a:xfrm>
        </p:spPr>
        <p:txBody>
          <a:bodyPr/>
          <a:lstStyle/>
          <a:p>
            <a:r>
              <a:rPr lang="en-US" dirty="0"/>
              <a:t>Education of its members is the foremost goal of APA National</a:t>
            </a:r>
          </a:p>
        </p:txBody>
      </p:sp>
    </p:spTree>
    <p:extLst>
      <p:ext uri="{BB962C8B-B14F-4D97-AF65-F5344CB8AC3E}">
        <p14:creationId xmlns:p14="http://schemas.microsoft.com/office/powerpoint/2010/main" val="1466519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B1DF02-6617-40A1-9BE9-3F914CED3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1981200"/>
            <a:ext cx="10972800" cy="4343400"/>
          </a:xfrm>
        </p:spPr>
        <p:txBody>
          <a:bodyPr/>
          <a:lstStyle/>
          <a:p>
            <a:r>
              <a:rPr lang="en-US" dirty="0"/>
              <a:t>Education – Speakers, Meetings, Study Groups, NPW</a:t>
            </a:r>
          </a:p>
          <a:p>
            <a:r>
              <a:rPr lang="en-US" dirty="0"/>
              <a:t>Excellent Communication </a:t>
            </a:r>
          </a:p>
          <a:p>
            <a:r>
              <a:rPr lang="en-US" dirty="0"/>
              <a:t>Get the back office in order </a:t>
            </a:r>
          </a:p>
          <a:p>
            <a:r>
              <a:rPr lang="en-US" dirty="0"/>
              <a:t>Officer/Board/Committee Responsibilities defined</a:t>
            </a:r>
          </a:p>
          <a:p>
            <a:r>
              <a:rPr lang="en-US" dirty="0"/>
              <a:t>Bonding insurance</a:t>
            </a:r>
          </a:p>
          <a:p>
            <a:r>
              <a:rPr lang="en-US" dirty="0"/>
              <a:t>Finances – Dues, Budget, Bank Account, Tax status</a:t>
            </a:r>
          </a:p>
          <a:p>
            <a:r>
              <a:rPr lang="en-US" dirty="0"/>
              <a:t>Calendar of events/meetings/Community involvement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042FBB-E75D-4F3F-9F8C-7ACA2FD3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1188720"/>
          </a:xfrm>
        </p:spPr>
        <p:txBody>
          <a:bodyPr/>
          <a:lstStyle/>
          <a:p>
            <a:r>
              <a:rPr lang="en-US" dirty="0"/>
              <a:t>Required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1B533-9906-4B00-A2FA-30E7124E0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84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D150B-3CD0-4F63-B0FD-55DEA52D7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8458200" cy="4572000"/>
          </a:xfrm>
        </p:spPr>
        <p:txBody>
          <a:bodyPr/>
          <a:lstStyle/>
          <a:p>
            <a:r>
              <a:rPr lang="en-US" dirty="0"/>
              <a:t>Brag about your successes</a:t>
            </a:r>
          </a:p>
          <a:p>
            <a:pPr lvl="1"/>
            <a:r>
              <a:rPr lang="en-US" dirty="0"/>
              <a:t>Educational Grants, Contests, PAYTECH’s  Chapter Network, </a:t>
            </a:r>
          </a:p>
          <a:p>
            <a:r>
              <a:rPr lang="en-US" dirty="0"/>
              <a:t>Succession planning</a:t>
            </a:r>
          </a:p>
          <a:p>
            <a:pPr lvl="1"/>
            <a:r>
              <a:rPr lang="en-US" dirty="0"/>
              <a:t>Recruiting</a:t>
            </a:r>
          </a:p>
          <a:p>
            <a:pPr lvl="2"/>
            <a:r>
              <a:rPr lang="en-US" dirty="0"/>
              <a:t>College students/new Payroll professionals </a:t>
            </a:r>
          </a:p>
          <a:p>
            <a:r>
              <a:rPr lang="en-US" dirty="0"/>
              <a:t>Plan for the future</a:t>
            </a:r>
          </a:p>
          <a:p>
            <a:pPr lvl="1"/>
            <a:r>
              <a:rPr lang="en-US" dirty="0"/>
              <a:t>Hybrid meetings/Virtual voting/Re-Affiliation </a:t>
            </a:r>
          </a:p>
          <a:p>
            <a:pPr marL="511175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8AC84-EA1A-456D-8A9B-2F5AFD373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350F0D-92A1-4553-BF88-0DAC504E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1" y="870207"/>
            <a:ext cx="10972800" cy="1188720"/>
          </a:xfrm>
        </p:spPr>
        <p:txBody>
          <a:bodyPr/>
          <a:lstStyle/>
          <a:p>
            <a:r>
              <a:rPr lang="en-US" dirty="0"/>
              <a:t>Be Prepared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A62961-013A-416D-91F1-75CE049BEC2E}"/>
              </a:ext>
            </a:extLst>
          </p:cNvPr>
          <p:cNvSpPr txBox="1"/>
          <p:nvPr/>
        </p:nvSpPr>
        <p:spPr>
          <a:xfrm>
            <a:off x="7894811" y="28442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</a:rPr>
              <a:t>Example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9BC04F-92DD-47BD-9970-E18F135C0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970274"/>
            <a:ext cx="360080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90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ECEDC-9710-4861-A67A-F073B15EF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F946C-4AFD-45F2-9527-CA9DF03D0E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143000"/>
            <a:ext cx="5577840" cy="2377440"/>
          </a:xfrm>
        </p:spPr>
        <p:txBody>
          <a:bodyPr/>
          <a:lstStyle/>
          <a:p>
            <a:r>
              <a:rPr lang="en-US" dirty="0"/>
              <a:t>Chapter Resources available</a:t>
            </a:r>
          </a:p>
        </p:txBody>
      </p:sp>
    </p:spTree>
    <p:extLst>
      <p:ext uri="{BB962C8B-B14F-4D97-AF65-F5344CB8AC3E}">
        <p14:creationId xmlns:p14="http://schemas.microsoft.com/office/powerpoint/2010/main" val="1664157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ECEDC-9710-4861-A67A-F073B15EF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F946C-4AFD-45F2-9527-CA9DF03D0E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143000"/>
            <a:ext cx="7467600" cy="2377440"/>
          </a:xfrm>
        </p:spPr>
        <p:txBody>
          <a:bodyPr/>
          <a:lstStyle/>
          <a:p>
            <a:r>
              <a:rPr lang="en-US" dirty="0"/>
              <a:t>Local chapters - to provide services to the area’s APA members that complement the activities of APA</a:t>
            </a:r>
          </a:p>
        </p:txBody>
      </p:sp>
    </p:spTree>
    <p:extLst>
      <p:ext uri="{BB962C8B-B14F-4D97-AF65-F5344CB8AC3E}">
        <p14:creationId xmlns:p14="http://schemas.microsoft.com/office/powerpoint/2010/main" val="3086015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B1DF02-6617-40A1-9BE9-3F914CED3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54" y="1584960"/>
            <a:ext cx="10972800" cy="4191000"/>
          </a:xfrm>
        </p:spPr>
        <p:txBody>
          <a:bodyPr/>
          <a:lstStyle/>
          <a:p>
            <a:r>
              <a:rPr lang="en-US" dirty="0"/>
              <a:t>National APA</a:t>
            </a:r>
          </a:p>
          <a:p>
            <a:pPr lvl="1"/>
            <a:r>
              <a:rPr lang="en-US" dirty="0"/>
              <a:t>Guides &amp; Chapter Policy Statement</a:t>
            </a:r>
          </a:p>
          <a:p>
            <a:pPr lvl="1"/>
            <a:r>
              <a:rPr lang="en-US" dirty="0"/>
              <a:t>Chapter Leaders Blog</a:t>
            </a:r>
          </a:p>
          <a:p>
            <a:pPr lvl="1"/>
            <a:r>
              <a:rPr lang="en-US" dirty="0"/>
              <a:t>Board of Advisors/Regional Groups</a:t>
            </a:r>
          </a:p>
          <a:p>
            <a:r>
              <a:rPr lang="en-US" dirty="0"/>
              <a:t>APA Chapters</a:t>
            </a:r>
          </a:p>
          <a:p>
            <a:pPr lvl="1"/>
            <a:r>
              <a:rPr lang="en-US" dirty="0"/>
              <a:t>Find a Chapter, Find a Chapter Event, Grow Your Chapter</a:t>
            </a:r>
          </a:p>
          <a:p>
            <a:pPr lvl="1"/>
            <a:r>
              <a:rPr lang="en-US" dirty="0"/>
              <a:t>Chapter Mentor Program/CHAMPS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042FBB-E75D-4F3F-9F8C-7ACA2FD3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24274"/>
            <a:ext cx="10972800" cy="1188720"/>
          </a:xfrm>
        </p:spPr>
        <p:txBody>
          <a:bodyPr/>
          <a:lstStyle/>
          <a:p>
            <a:r>
              <a:rPr lang="en-US" dirty="0"/>
              <a:t>APA Guides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1B533-9906-4B00-A2FA-30E7124E0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6974B-B179-4A7C-BA54-E9EFE3B72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5105400"/>
            <a:ext cx="2054039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63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D150B-3CD0-4F63-B0FD-55DEA52D7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8194" y="1295400"/>
            <a:ext cx="6675611" cy="4267200"/>
          </a:xfrm>
        </p:spPr>
        <p:txBody>
          <a:bodyPr/>
          <a:lstStyle/>
          <a:p>
            <a:r>
              <a:rPr lang="en-US" dirty="0"/>
              <a:t>Stephanie Ernsting, CPP</a:t>
            </a:r>
          </a:p>
          <a:p>
            <a:pPr lvl="1"/>
            <a:r>
              <a:rPr lang="en-US" dirty="0"/>
              <a:t>920-527-7941</a:t>
            </a:r>
          </a:p>
          <a:p>
            <a:pPr lvl="1"/>
            <a:r>
              <a:rPr lang="en-US" dirty="0"/>
              <a:t>Stephanie.ensting@amcor.com</a:t>
            </a:r>
          </a:p>
          <a:p>
            <a:pPr lvl="1"/>
            <a:endParaRPr lang="en-US" dirty="0"/>
          </a:p>
          <a:p>
            <a:r>
              <a:rPr lang="en-US" dirty="0"/>
              <a:t>Michelle Ganzer, CPP</a:t>
            </a:r>
          </a:p>
          <a:p>
            <a:pPr lvl="1"/>
            <a:r>
              <a:rPr lang="en-US" dirty="0"/>
              <a:t>414-698-3626</a:t>
            </a:r>
          </a:p>
          <a:p>
            <a:pPr lvl="1"/>
            <a:r>
              <a:rPr lang="en-US" dirty="0"/>
              <a:t>michelleganzer@gmail.com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8AC84-EA1A-456D-8A9B-2F5AFD373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A62961-013A-416D-91F1-75CE049BEC2E}"/>
              </a:ext>
            </a:extLst>
          </p:cNvPr>
          <p:cNvSpPr txBox="1"/>
          <p:nvPr/>
        </p:nvSpPr>
        <p:spPr>
          <a:xfrm>
            <a:off x="7894811" y="28442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409218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0409A3-9542-499D-8576-20BAA5E208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447800"/>
            <a:ext cx="10972800" cy="35814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151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F3F22B-8375-4140-A31D-1858EC224F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3840" y="5379384"/>
            <a:ext cx="5394960" cy="457200"/>
          </a:xfrm>
        </p:spPr>
        <p:txBody>
          <a:bodyPr/>
          <a:lstStyle/>
          <a:p>
            <a:r>
              <a:rPr lang="en-US" dirty="0"/>
              <a:t>Stephanie Ernsting, CPP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30CD79-C2C4-4823-B0D5-AD4E1906B9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3840" y="5882640"/>
            <a:ext cx="5394960" cy="365760"/>
          </a:xfrm>
        </p:spPr>
        <p:txBody>
          <a:bodyPr anchor="t"/>
          <a:lstStyle/>
          <a:p>
            <a:r>
              <a:rPr lang="en-US" dirty="0"/>
              <a:t>Director of HR Shared Services</a:t>
            </a:r>
            <a:br>
              <a:rPr lang="en-US" dirty="0"/>
            </a:br>
            <a:r>
              <a:rPr lang="en-US" dirty="0"/>
              <a:t>Amcor Flexibles North America,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8D5D-73CD-4544-BCF3-5DCF70CD0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53200"/>
            <a:ext cx="778933" cy="325700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5CD9407-9B41-4F1B-9747-5BF14744E63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53200" y="5379384"/>
            <a:ext cx="5394960" cy="457200"/>
          </a:xfrm>
        </p:spPr>
        <p:txBody>
          <a:bodyPr/>
          <a:lstStyle/>
          <a:p>
            <a:r>
              <a:rPr lang="en-US" dirty="0"/>
              <a:t>Michelle Ganzer, CPP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15639B4-740B-431F-9F01-98FA500CBBD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53200" y="5882640"/>
            <a:ext cx="5394960" cy="365760"/>
          </a:xfrm>
        </p:spPr>
        <p:txBody>
          <a:bodyPr anchor="t"/>
          <a:lstStyle/>
          <a:p>
            <a:r>
              <a:rPr lang="en-US" dirty="0"/>
              <a:t>Payroll and Tax Compliance Manager</a:t>
            </a:r>
            <a:br>
              <a:rPr lang="en-US" dirty="0"/>
            </a:br>
            <a:r>
              <a:rPr lang="en-US" dirty="0"/>
              <a:t>Johnson Controls, Inc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AE16C0-79D6-4DA4-BC30-719AEEA5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80" y="309387"/>
            <a:ext cx="3291840" cy="780273"/>
          </a:xfrm>
        </p:spPr>
        <p:txBody>
          <a:bodyPr/>
          <a:lstStyle/>
          <a:p>
            <a:r>
              <a:rPr lang="en-US" dirty="0"/>
              <a:t>Instructors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032A774-BF7A-4DAF-A30D-661C70CF12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6351" r="6351"/>
          <a:stretch/>
        </p:blipFill>
        <p:spPr>
          <a:xfrm>
            <a:off x="1524000" y="1143000"/>
            <a:ext cx="2688336" cy="3840480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5EDC2C5-7D98-40A0-A1B5-2A9EEF86D1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32" r="4332"/>
          <a:stretch/>
        </p:blipFill>
        <p:spPr>
          <a:xfrm>
            <a:off x="7780020" y="1089660"/>
            <a:ext cx="2688336" cy="3840480"/>
          </a:xfrm>
        </p:spPr>
      </p:pic>
    </p:spTree>
    <p:extLst>
      <p:ext uri="{BB962C8B-B14F-4D97-AF65-F5344CB8AC3E}">
        <p14:creationId xmlns:p14="http://schemas.microsoft.com/office/powerpoint/2010/main" val="37186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2C29F8-7340-4E8E-BECF-481D435218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63370" y="1817036"/>
            <a:ext cx="1005840" cy="914400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F63C0-1F51-4CCD-BB41-34AEB187E50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3370" y="2826338"/>
            <a:ext cx="1005840" cy="91440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69B77-1B98-4F1B-8AD2-DE3EB9556A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63370" y="3835640"/>
            <a:ext cx="1005840" cy="91440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D938DD-3C22-4D76-AB52-D953CFF82A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3370" y="4844940"/>
            <a:ext cx="1005840" cy="91440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F46F4-8FC0-4E0E-801C-0E27935152B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86200" y="2007536"/>
            <a:ext cx="5303520" cy="533400"/>
          </a:xfrm>
        </p:spPr>
        <p:txBody>
          <a:bodyPr/>
          <a:lstStyle/>
          <a:p>
            <a:r>
              <a:rPr lang="en-US" dirty="0"/>
              <a:t>Chapter Leadership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91D63C-E8DF-438D-9538-21628E0FB0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86200" y="3028280"/>
            <a:ext cx="5303520" cy="533400"/>
          </a:xfrm>
        </p:spPr>
        <p:txBody>
          <a:bodyPr/>
          <a:lstStyle/>
          <a:p>
            <a:r>
              <a:rPr lang="en-US" dirty="0"/>
              <a:t>Chapter Marketing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60E5D3-B473-4A88-AF8E-8513F79C8CA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86200" y="4026140"/>
            <a:ext cx="5303520" cy="533400"/>
          </a:xfrm>
        </p:spPr>
        <p:txBody>
          <a:bodyPr/>
          <a:lstStyle/>
          <a:p>
            <a:r>
              <a:rPr lang="en-US" dirty="0"/>
              <a:t>Chapter Operations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7BE32E-A23B-42E0-B16D-AD1BFB70C3F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86200" y="5035440"/>
            <a:ext cx="5303520" cy="533400"/>
          </a:xfrm>
        </p:spPr>
        <p:txBody>
          <a:bodyPr/>
          <a:lstStyle/>
          <a:p>
            <a:r>
              <a:rPr lang="en-US" dirty="0"/>
              <a:t>Chapter Resources available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65AF54B-258B-4345-884B-55139EA46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7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B1DF02-6617-40A1-9BE9-3F914CED3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1981200"/>
            <a:ext cx="10972800" cy="4191000"/>
          </a:xfrm>
        </p:spPr>
        <p:txBody>
          <a:bodyPr/>
          <a:lstStyle/>
          <a:p>
            <a:r>
              <a:rPr lang="en-US" dirty="0"/>
              <a:t>Chapter Management</a:t>
            </a:r>
          </a:p>
          <a:p>
            <a:r>
              <a:rPr lang="en-US" dirty="0"/>
              <a:t>Membership Services and Development</a:t>
            </a:r>
          </a:p>
          <a:p>
            <a:r>
              <a:rPr lang="en-US" dirty="0"/>
              <a:t>Educational Planning</a:t>
            </a:r>
          </a:p>
          <a:p>
            <a:r>
              <a:rPr lang="en-US" dirty="0"/>
              <a:t>Government Services</a:t>
            </a:r>
          </a:p>
          <a:p>
            <a:r>
              <a:rPr lang="en-US" dirty="0"/>
              <a:t>Service to the Payroll Profession</a:t>
            </a:r>
          </a:p>
          <a:p>
            <a:r>
              <a:rPr lang="en-US" dirty="0"/>
              <a:t>Service to the American Payroll Association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042FBB-E75D-4F3F-9F8C-7ACA2FD3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2520"/>
            <a:ext cx="11173097" cy="1188720"/>
          </a:xfrm>
        </p:spPr>
        <p:txBody>
          <a:bodyPr/>
          <a:lstStyle/>
          <a:p>
            <a:r>
              <a:rPr lang="en-US" dirty="0"/>
              <a:t>Six Fundamental Chapter areas to focus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1B533-9906-4B00-A2FA-30E7124E0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8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B1DF02-6617-40A1-9BE9-3F914CED3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1981200"/>
            <a:ext cx="10972800" cy="4191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042FBB-E75D-4F3F-9F8C-7ACA2FD3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2520"/>
            <a:ext cx="11173097" cy="1188720"/>
          </a:xfrm>
        </p:spPr>
        <p:txBody>
          <a:bodyPr/>
          <a:lstStyle/>
          <a:p>
            <a:r>
              <a:rPr lang="en-US" dirty="0"/>
              <a:t>Six Fundamental Chapter areas to focus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1B533-9906-4B00-A2FA-30E7124E0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6C5C27-7960-4353-8CC3-C5483A617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600200"/>
            <a:ext cx="6521399" cy="476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2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ECEDC-9710-4861-A67A-F073B15EF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F946C-4AFD-45F2-9527-CA9DF03D0E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143000"/>
            <a:ext cx="5577840" cy="2377440"/>
          </a:xfrm>
        </p:spPr>
        <p:txBody>
          <a:bodyPr/>
          <a:lstStyle/>
          <a:p>
            <a:r>
              <a:rPr lang="en-US" dirty="0"/>
              <a:t>Chapter Leadership</a:t>
            </a:r>
          </a:p>
        </p:txBody>
      </p:sp>
    </p:spTree>
    <p:extLst>
      <p:ext uri="{BB962C8B-B14F-4D97-AF65-F5344CB8AC3E}">
        <p14:creationId xmlns:p14="http://schemas.microsoft.com/office/powerpoint/2010/main" val="291031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B1DF02-6617-40A1-9BE9-3F914CED3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26920"/>
            <a:ext cx="10972800" cy="4221480"/>
          </a:xfrm>
        </p:spPr>
        <p:txBody>
          <a:bodyPr/>
          <a:lstStyle/>
          <a:p>
            <a:r>
              <a:rPr lang="en-US" dirty="0"/>
              <a:t>Board of Directors</a:t>
            </a:r>
          </a:p>
          <a:p>
            <a:r>
              <a:rPr lang="en-US" dirty="0"/>
              <a:t>Bylaws</a:t>
            </a:r>
          </a:p>
          <a:p>
            <a:r>
              <a:rPr lang="en-US" dirty="0"/>
              <a:t>Officers</a:t>
            </a:r>
          </a:p>
          <a:p>
            <a:r>
              <a:rPr lang="en-US" dirty="0"/>
              <a:t>Committees with Committee Chairs</a:t>
            </a:r>
          </a:p>
          <a:p>
            <a:r>
              <a:rPr lang="en-US" dirty="0"/>
              <a:t>Membership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042FBB-E75D-4F3F-9F8C-7ACA2FD3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1188720"/>
          </a:xfrm>
        </p:spPr>
        <p:txBody>
          <a:bodyPr/>
          <a:lstStyle/>
          <a:p>
            <a:r>
              <a:rPr lang="en-US" dirty="0"/>
              <a:t>Leadership &amp; Teamwork =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1B533-9906-4B00-A2FA-30E7124E0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60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D150B-3CD0-4F63-B0FD-55DEA52D7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392680"/>
            <a:ext cx="6705600" cy="3840480"/>
          </a:xfrm>
        </p:spPr>
        <p:txBody>
          <a:bodyPr/>
          <a:lstStyle/>
          <a:p>
            <a:r>
              <a:rPr lang="en-US" dirty="0"/>
              <a:t>Power and Responsibilities</a:t>
            </a:r>
          </a:p>
          <a:p>
            <a:r>
              <a:rPr lang="en-US" dirty="0"/>
              <a:t>Composition</a:t>
            </a:r>
          </a:p>
          <a:p>
            <a:r>
              <a:rPr lang="en-US" dirty="0"/>
              <a:t>Election &amp; Term of office</a:t>
            </a:r>
          </a:p>
          <a:p>
            <a:r>
              <a:rPr lang="en-US" dirty="0"/>
              <a:t>Meetings</a:t>
            </a:r>
          </a:p>
          <a:p>
            <a:r>
              <a:rPr lang="en-US" dirty="0"/>
              <a:t>Voting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8AC84-EA1A-456D-8A9B-2F5AFD373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3068" y="6548394"/>
            <a:ext cx="778933" cy="330509"/>
          </a:xfrm>
        </p:spPr>
        <p:txBody>
          <a:bodyPr/>
          <a:lstStyle/>
          <a:p>
            <a:fld id="{A94C26F6-AAC7-4060-BE54-1965A90E291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350F0D-92A1-4553-BF88-0DAC504E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1188720"/>
          </a:xfrm>
        </p:spPr>
        <p:txBody>
          <a:bodyPr/>
          <a:lstStyle/>
          <a:p>
            <a:r>
              <a:rPr lang="en-US" dirty="0"/>
              <a:t>Board of Directors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A62961-013A-416D-91F1-75CE049BEC2E}"/>
              </a:ext>
            </a:extLst>
          </p:cNvPr>
          <p:cNvSpPr txBox="1"/>
          <p:nvPr/>
        </p:nvSpPr>
        <p:spPr>
          <a:xfrm>
            <a:off x="7894811" y="28442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</a:rPr>
              <a:t>Example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37351A-89CA-4BD8-BBCB-A8C7E75B2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990600"/>
            <a:ext cx="2311519" cy="497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631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5"/>
  <p:tag name="ARTICULATE_SLIDE_THUMBNAIL_REFRESH" val="1"/>
  <p:tag name="MMPROD_UIDATA" val="&lt;database version=&quot;8.0&quot;&gt;&lt;object type=&quot;1&quot; unique_id=&quot;10001&quot;&gt;&lt;object type=&quot;2&quot; unique_id=&quot;30939&quot;&gt;&lt;object type=&quot;3&quot; unique_id=&quot;249683&quot;&gt;&lt;property id=&quot;20148&quot; value=&quot;5&quot;/&gt;&lt;property id=&quot;20300&quot; value=&quot;Slide 1 - &amp;quot;Emotional Intelligence (Adapted from APA’s Leadership Certificate Program)&amp;quot;&quot;/&gt;&lt;property id=&quot;20307&quot; value=&quot;278&quot;/&gt;&lt;/object&gt;&lt;object type=&quot;3&quot; unique_id=&quot;249992&quot;&gt;&lt;property id=&quot;20148&quot; value=&quot;5&quot;/&gt;&lt;property id=&quot;20300&quot; value=&quot;Slide 28 - &amp;quot;Thank You Please complete your evaluation&amp;quot;&quot;/&gt;&lt;property id=&quot;20307&quot; value=&quot;285&quot;/&gt;&lt;/object&gt;&lt;object type=&quot;3&quot; unique_id=&quot;251251&quot;&gt;&lt;property id=&quot;20148&quot; value=&quot;5&quot;/&gt;&lt;property id=&quot;20300&quot; value=&quot;Slide 2&quot;/&gt;&lt;property id=&quot;20307&quot; value=&quot;287&quot;/&gt;&lt;/object&gt;&lt;object type=&quot;3&quot; unique_id=&quot;251252&quot;&gt;&lt;property id=&quot;20148&quot; value=&quot;5&quot;/&gt;&lt;property id=&quot;20300&quot; value=&quot;Slide 4 - &amp;quot;Goals&amp;quot;&quot;/&gt;&lt;property id=&quot;20307&quot; value=&quot;288&quot;/&gt;&lt;/object&gt;&lt;object type=&quot;3&quot; unique_id=&quot;251253&quot;&gt;&lt;property id=&quot;20148&quot; value=&quot;5&quot;/&gt;&lt;property id=&quot;20300&quot; value=&quot;Slide 5&quot;/&gt;&lt;property id=&quot;20307&quot; value=&quot;296&quot;/&gt;&lt;/object&gt;&lt;object type=&quot;3&quot; unique_id=&quot;251254&quot;&gt;&lt;property id=&quot;20148&quot; value=&quot;5&quot;/&gt;&lt;property id=&quot;20300&quot; value=&quot;Slide 6&quot;/&gt;&lt;property id=&quot;20307&quot; value=&quot;297&quot;/&gt;&lt;/object&gt;&lt;object type=&quot;3&quot; unique_id=&quot;251255&quot;&gt;&lt;property id=&quot;20148&quot; value=&quot;5&quot;/&gt;&lt;property id=&quot;20300&quot; value=&quot;Slide 7 - &amp;quot;Intellectual Intelligence&amp;quot;&quot;/&gt;&lt;property id=&quot;20307&quot; value=&quot;289&quot;/&gt;&lt;/object&gt;&lt;object type=&quot;3&quot; unique_id=&quot;251256&quot;&gt;&lt;property id=&quot;20148&quot; value=&quot;5&quot;/&gt;&lt;property id=&quot;20300&quot; value=&quot;Slide 8 - &amp;quot;Intellectual Intelligence&amp;quot;&quot;/&gt;&lt;property id=&quot;20307&quot; value=&quot;290&quot;/&gt;&lt;/object&gt;&lt;object type=&quot;3&quot; unique_id=&quot;251257&quot;&gt;&lt;property id=&quot;20148&quot; value=&quot;5&quot;/&gt;&lt;property id=&quot;20300&quot; value=&quot;Slide 9 - &amp;quot;What is Emotional Intelligence?&amp;quot;&quot;/&gt;&lt;property id=&quot;20307&quot; value=&quot;291&quot;/&gt;&lt;/object&gt;&lt;object type=&quot;3&quot; unique_id=&quot;251258&quot;&gt;&lt;property id=&quot;20148&quot; value=&quot;5&quot;/&gt;&lt;property id=&quot;20300&quot; value=&quot;Slide 10 - &amp;quot;Personal Inventory&amp;quot;&quot;/&gt;&lt;property id=&quot;20307&quot; value=&quot;292&quot;/&gt;&lt;/object&gt;&lt;object type=&quot;3&quot; unique_id=&quot;251259&quot;&gt;&lt;property id=&quot;20148&quot; value=&quot;5&quot;/&gt;&lt;property id=&quot;20300&quot; value=&quot;Slide 11 - &amp;quot;Social Inventory&amp;quot;&quot;/&gt;&lt;property id=&quot;20307&quot; value=&quot;293&quot;/&gt;&lt;/object&gt;&lt;object type=&quot;3&quot; unique_id=&quot;251260&quot;&gt;&lt;property id=&quot;20148&quot; value=&quot;5&quot;/&gt;&lt;property id=&quot;20300&quot; value=&quot;Slide 12 - &amp;quot;Self-Awareness Strategies&amp;quot;&quot;/&gt;&lt;property id=&quot;20307&quot; value=&quot;298&quot;/&gt;&lt;/object&gt;&lt;object type=&quot;3&quot; unique_id=&quot;251261&quot;&gt;&lt;property id=&quot;20148&quot; value=&quot;5&quot;/&gt;&lt;property id=&quot;20300&quot; value=&quot;Slide 13 - &amp;quot;Self-Awareness&amp;quot;&quot;/&gt;&lt;property id=&quot;20307&quot; value=&quot;299&quot;/&gt;&lt;/object&gt;&lt;object type=&quot;3&quot; unique_id=&quot;251262&quot;&gt;&lt;property id=&quot;20148&quot; value=&quot;5&quot;/&gt;&lt;property id=&quot;20300&quot; value=&quot;Slide 14 - &amp;quot;Self-Management Strategies&amp;quot;&quot;/&gt;&lt;property id=&quot;20307&quot; value=&quot;300&quot;/&gt;&lt;/object&gt;&lt;object type=&quot;3&quot; unique_id=&quot;251263&quot;&gt;&lt;property id=&quot;20148&quot; value=&quot;5&quot;/&gt;&lt;property id=&quot;20300&quot; value=&quot;Slide 15 - &amp;quot;Beliefs&amp;quot;&quot;/&gt;&lt;property id=&quot;20307&quot; value=&quot;301&quot;/&gt;&lt;/object&gt;&lt;object type=&quot;3&quot; unique_id=&quot;251264&quot;&gt;&lt;property id=&quot;20148&quot; value=&quot;5&quot;/&gt;&lt;property id=&quot;20300&quot; value=&quot;Slide 16 - &amp;quot;Self-Defeating Beliefs&amp;quot;&quot;/&gt;&lt;property id=&quot;20307&quot; value=&quot;302&quot;/&gt;&lt;/object&gt;&lt;object type=&quot;3&quot; unique_id=&quot;251265&quot;&gt;&lt;property id=&quot;20148&quot; value=&quot;5&quot;/&gt;&lt;property id=&quot;20300&quot; value=&quot;Slide 17 - &amp;quot;Self-Management Strategies&amp;quot;&quot;/&gt;&lt;property id=&quot;20307&quot; value=&quot;303&quot;/&gt;&lt;/object&gt;&lt;object type=&quot;3&quot; unique_id=&quot;251266&quot;&gt;&lt;property id=&quot;20148&quot; value=&quot;5&quot;/&gt;&lt;property id=&quot;20300&quot; value=&quot;Slide 18 - &amp;quot;Self-Management Strategies&amp;quot;&quot;/&gt;&lt;property id=&quot;20307&quot; value=&quot;304&quot;/&gt;&lt;/object&gt;&lt;object type=&quot;3&quot; unique_id=&quot;251267&quot;&gt;&lt;property id=&quot;20148&quot; value=&quot;5&quot;/&gt;&lt;property id=&quot;20300&quot; value=&quot;Slide 19&quot;/&gt;&lt;property id=&quot;20307&quot; value=&quot;306&quot;/&gt;&lt;/object&gt;&lt;object type=&quot;3&quot; unique_id=&quot;251268&quot;&gt;&lt;property id=&quot;20148&quot; value=&quot;5&quot;/&gt;&lt;property id=&quot;20300&quot; value=&quot;Slide 20 - &amp;quot;Social Awareness Strategies&amp;quot;&quot;/&gt;&lt;property id=&quot;20307&quot; value=&quot;307&quot;/&gt;&lt;/object&gt;&lt;object type=&quot;3&quot; unique_id=&quot;251269&quot;&gt;&lt;property id=&quot;20148&quot; value=&quot;5&quot;/&gt;&lt;property id=&quot;20300&quot; value=&quot;Slide 21 - &amp;quot;Relationship Strategies&amp;quot;&quot;/&gt;&lt;property id=&quot;20307&quot; value=&quot;308&quot;/&gt;&lt;/object&gt;&lt;object type=&quot;3&quot; unique_id=&quot;251270&quot;&gt;&lt;property id=&quot;20148&quot; value=&quot;5&quot;/&gt;&lt;property id=&quot;20300&quot; value=&quot;Slide 22 - &amp;quot;Difficult Conversations &amp;quot;&quot;/&gt;&lt;property id=&quot;20307&quot; value=&quot;294&quot;/&gt;&lt;/object&gt;&lt;object type=&quot;3&quot; unique_id=&quot;251271&quot;&gt;&lt;property id=&quot;20148&quot; value=&quot;5&quot;/&gt;&lt;property id=&quot;20300&quot; value=&quot;Slide 23 - &amp;quot;Dealing With People  You Can’t Stand&amp;quot;&quot;/&gt;&lt;property id=&quot;20307&quot; value=&quot;295&quot;/&gt;&lt;/object&gt;&lt;object type=&quot;3&quot; unique_id=&quot;251272&quot;&gt;&lt;property id=&quot;20148&quot; value=&quot;5&quot;/&gt;&lt;property id=&quot;20300&quot; value=&quot;Slide 24 - &amp;quot;Blending Strategy Through the Lens of Understanding&amp;quot;&quot;/&gt;&lt;property id=&quot;20307&quot; value=&quot;309&quot;/&gt;&lt;/object&gt;&lt;object type=&quot;3&quot; unique_id=&quot;251273&quot;&gt;&lt;property id=&quot;20148&quot; value=&quot;5&quot;/&gt;&lt;property id=&quot;20300&quot; value=&quot;Slide 27 - &amp;quot;Summary&amp;quot;&quot;/&gt;&lt;property id=&quot;20307&quot; value=&quot;310&quot;/&gt;&lt;/object&gt;&lt;object type=&quot;3&quot; unique_id=&quot;251383&quot;&gt;&lt;property id=&quot;20148&quot; value=&quot;5&quot;/&gt;&lt;property id=&quot;20300&quot; value=&quot;Slide 25 - &amp;quot;My Lessons Learned&amp;amp;#x09;&amp;quot;&quot;/&gt;&lt;property id=&quot;20307&quot; value=&quot;311&quot;/&gt;&lt;/object&gt;&lt;object type=&quot;3&quot; unique_id=&quot;251384&quot;&gt;&lt;property id=&quot;20148&quot; value=&quot;5&quot;/&gt;&lt;property id=&quot;20300&quot; value=&quot;Slide 26 - &amp;quot;My Lessons Learned&amp;amp;#x09;&amp;quot;&quot;/&gt;&lt;property id=&quot;20307&quot; value=&quot;312&quot;/&gt;&lt;/object&gt;&lt;object type=&quot;3&quot; unique_id=&quot;251473&quot;&gt;&lt;property id=&quot;20148&quot; value=&quot;5&quot;/&gt;&lt;property id=&quot;20300&quot; value=&quot;Slide 3&quot;/&gt;&lt;property id=&quot;20307&quot; value=&quot;313&quot;/&gt;&lt;/object&gt;&lt;/object&gt;&lt;object type=&quot;8&quot; unique_id=&quot;30949&quot;&gt;&lt;/object&gt;&lt;/object&gt;&lt;/database&gt;"/>
  <p:tag name="SECTOMILLISECCONVERTED" val="1"/>
  <p:tag name="ARTICULATE_PROJECT_OPEN" val="0"/>
  <p:tag name="ARTICULATE_SLIDE_COUNT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021 CLS">
  <a:themeElements>
    <a:clrScheme name="2021 CLS">
      <a:dk1>
        <a:sysClr val="windowText" lastClr="000000"/>
      </a:dk1>
      <a:lt1>
        <a:sysClr val="window" lastClr="FFFFFF"/>
      </a:lt1>
      <a:dk2>
        <a:srgbClr val="442F6F"/>
      </a:dk2>
      <a:lt2>
        <a:srgbClr val="952C2C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8080"/>
      </a:accent5>
      <a:accent6>
        <a:srgbClr val="92D050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ヒラギノ角ゴ ProN W6"/>
        <a:cs typeface="ヒラギノ角ゴ ProN W6"/>
      </a:majorFont>
      <a:minorFont>
        <a:latin typeface="Tahoma"/>
        <a:ea typeface="ヒラギノ角ゴ ProN W6"/>
        <a:cs typeface="ヒラギノ角ゴ ProN W6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der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der &amp; Bullets 2">
        <a:dk1>
          <a:srgbClr val="000000"/>
        </a:dk1>
        <a:lt1>
          <a:srgbClr val="0000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der &amp; Bullets 3">
        <a:dk1>
          <a:srgbClr val="000000"/>
        </a:dk1>
        <a:lt1>
          <a:srgbClr val="045C68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B5B9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der &amp; Bullets 4">
        <a:dk1>
          <a:srgbClr val="000000"/>
        </a:dk1>
        <a:lt1>
          <a:srgbClr val="6600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8AA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4613</TotalTime>
  <Words>582</Words>
  <Application>Microsoft Office PowerPoint</Application>
  <PresentationFormat>Widescreen</PresentationFormat>
  <Paragraphs>158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Tahoma</vt:lpstr>
      <vt:lpstr>Wingdings</vt:lpstr>
      <vt:lpstr>Wingdings 2</vt:lpstr>
      <vt:lpstr>2021 CLS</vt:lpstr>
      <vt:lpstr>PowerPoint Presentation</vt:lpstr>
      <vt:lpstr>PowerPoint Presentation</vt:lpstr>
      <vt:lpstr>Instructors</vt:lpstr>
      <vt:lpstr>PowerPoint Presentation</vt:lpstr>
      <vt:lpstr>Six Fundamental Chapter areas to focus on</vt:lpstr>
      <vt:lpstr>Six Fundamental Chapter areas to focus on</vt:lpstr>
      <vt:lpstr>PowerPoint Presentation</vt:lpstr>
      <vt:lpstr>Leadership &amp; Teamwork = Success</vt:lpstr>
      <vt:lpstr>Board of Directors </vt:lpstr>
      <vt:lpstr>By-laws</vt:lpstr>
      <vt:lpstr>Officers</vt:lpstr>
      <vt:lpstr>Committees/Chairs &amp; Descriptions</vt:lpstr>
      <vt:lpstr>Membership </vt:lpstr>
      <vt:lpstr>PowerPoint Presentation</vt:lpstr>
      <vt:lpstr>PowerPoint Presentation</vt:lpstr>
      <vt:lpstr>Who should Market the Chapter?</vt:lpstr>
      <vt:lpstr>How to Market?</vt:lpstr>
      <vt:lpstr>Lessons learned</vt:lpstr>
      <vt:lpstr>PowerPoint Presentation</vt:lpstr>
      <vt:lpstr>PowerPoint Presentation</vt:lpstr>
      <vt:lpstr>Required Operations</vt:lpstr>
      <vt:lpstr>Be Prepared</vt:lpstr>
      <vt:lpstr>PowerPoint Presentation</vt:lpstr>
      <vt:lpstr>PowerPoint Presentation</vt:lpstr>
      <vt:lpstr>APA Guides</vt:lpstr>
      <vt:lpstr>PowerPoint Presentation</vt:lpstr>
      <vt:lpstr>PowerPoint Presentation</vt:lpstr>
    </vt:vector>
  </TitlesOfParts>
  <Company>American Payroll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Payroll Practice Essentials Part 1</dc:title>
  <dc:creator>KBailey</dc:creator>
  <cp:lastModifiedBy>Jennifer Harrison</cp:lastModifiedBy>
  <cp:revision>576</cp:revision>
  <dcterms:created xsi:type="dcterms:W3CDTF">2012-01-05T19:10:17Z</dcterms:created>
  <dcterms:modified xsi:type="dcterms:W3CDTF">2022-04-28T13:46:46Z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10F518D0-02A3-4668-9F63-22BEC46FF3A0</vt:lpwstr>
  </property>
  <property fmtid="{D5CDD505-2E9C-101B-9397-08002B2CF9AE}" pid="3" name="ArticulatePath">
    <vt:lpwstr>EIPC_2014_FINAL</vt:lpwstr>
  </property>
</Properties>
</file>